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82" r:id="rId4"/>
    <p:sldId id="289" r:id="rId5"/>
    <p:sldId id="297" r:id="rId6"/>
    <p:sldId id="299" r:id="rId7"/>
    <p:sldId id="296" r:id="rId8"/>
    <p:sldId id="291" r:id="rId9"/>
    <p:sldId id="295" r:id="rId10"/>
    <p:sldId id="298" r:id="rId11"/>
    <p:sldId id="300" r:id="rId12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Cambria Math" panose="02040503050406030204" pitchFamily="18" charset="0"/>
      <p:regular r:id="rId1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42" roundtripDataSignature="AMtx7mgCuaoS/ao6GLJNkk1J/HieLCYVz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01"/>
    <p:restoredTop sz="94679"/>
  </p:normalViewPr>
  <p:slideViewPr>
    <p:cSldViewPr snapToGrid="0">
      <p:cViewPr varScale="1">
        <p:scale>
          <a:sx n="158" d="100"/>
          <a:sy n="158" d="100"/>
        </p:scale>
        <p:origin x="352" y="20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42" Type="http://customschemas.google.com/relationships/presentationmetadata" Target="meta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43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3" name="Google Shape;9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Diverse students. Some with bio-backgrounds; some without. Some with CS background; some with very limited. Two separate courses combined because of a substantial shared curriculum.</a:t>
            </a:r>
            <a:endParaRPr/>
          </a:p>
        </p:txBody>
      </p:sp>
      <p:sp>
        <p:nvSpPr>
          <p:cNvPr id="94" name="Google Shape;94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B185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35"/>
          <p:cNvSpPr/>
          <p:nvPr/>
        </p:nvSpPr>
        <p:spPr>
          <a:xfrm>
            <a:off x="228600" y="254000"/>
            <a:ext cx="8686800" cy="6418263"/>
          </a:xfrm>
          <a:prstGeom prst="rect">
            <a:avLst/>
          </a:prstGeom>
          <a:noFill/>
          <a:ln w="222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21;p35"/>
          <p:cNvSpPr/>
          <p:nvPr/>
        </p:nvSpPr>
        <p:spPr>
          <a:xfrm>
            <a:off x="447675" y="152400"/>
            <a:ext cx="3314700" cy="215900"/>
          </a:xfrm>
          <a:prstGeom prst="rect">
            <a:avLst/>
          </a:prstGeom>
          <a:solidFill>
            <a:srgbClr val="3B185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" name="Google Shape;22;p35" descr="UW.Wordmark_ctr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35"/>
          <p:cNvSpPr/>
          <p:nvPr/>
        </p:nvSpPr>
        <p:spPr>
          <a:xfrm rot="10800000" flipH="1">
            <a:off x="8167688" y="6348413"/>
            <a:ext cx="585787" cy="396875"/>
          </a:xfrm>
          <a:prstGeom prst="trapezoid">
            <a:avLst>
              <a:gd name="adj" fmla="val 25000"/>
            </a:avLst>
          </a:prstGeom>
          <a:solidFill>
            <a:srgbClr val="3B185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" name="Google Shape;24;p35" descr="UW_W-Logo_RGB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69275" y="6348413"/>
            <a:ext cx="593725" cy="400050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35"/>
          <p:cNvSpPr txBox="1">
            <a:spLocks noGrp="1"/>
          </p:cNvSpPr>
          <p:nvPr>
            <p:ph type="ctrTitle"/>
          </p:nvPr>
        </p:nvSpPr>
        <p:spPr>
          <a:xfrm>
            <a:off x="685800" y="1752600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" name="Google Shape;26;p35"/>
          <p:cNvSpPr txBox="1">
            <a:spLocks noGrp="1"/>
          </p:cNvSpPr>
          <p:nvPr>
            <p:ph type="subTitle" idx="1"/>
          </p:nvPr>
        </p:nvSpPr>
        <p:spPr>
          <a:xfrm>
            <a:off x="1371600" y="3508375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64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" name="Google Shape;27;p35"/>
          <p:cNvSpPr txBox="1">
            <a:spLocks noGrp="1"/>
          </p:cNvSpPr>
          <p:nvPr>
            <p:ph type="dt" idx="10"/>
          </p:nvPr>
        </p:nvSpPr>
        <p:spPr>
          <a:xfrm>
            <a:off x="447675" y="594360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" name="Google Shape;28;p35"/>
          <p:cNvSpPr txBox="1">
            <a:spLocks noGrp="1"/>
          </p:cNvSpPr>
          <p:nvPr>
            <p:ph type="ftr" idx="11"/>
          </p:nvPr>
        </p:nvSpPr>
        <p:spPr>
          <a:xfrm>
            <a:off x="3114675" y="594360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35"/>
          <p:cNvSpPr txBox="1">
            <a:spLocks noGrp="1"/>
          </p:cNvSpPr>
          <p:nvPr>
            <p:ph type="sldNum" idx="12"/>
          </p:nvPr>
        </p:nvSpPr>
        <p:spPr>
          <a:xfrm>
            <a:off x="7534275" y="5943600"/>
            <a:ext cx="4667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45"/>
          <p:cNvSpPr txBox="1">
            <a:spLocks noGrp="1"/>
          </p:cNvSpPr>
          <p:nvPr>
            <p:ph type="title"/>
          </p:nvPr>
        </p:nvSpPr>
        <p:spPr>
          <a:xfrm rot="5400000">
            <a:off x="4953000" y="2209801"/>
            <a:ext cx="54102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7" name="Google Shape;87;p45"/>
          <p:cNvSpPr txBox="1">
            <a:spLocks noGrp="1"/>
          </p:cNvSpPr>
          <p:nvPr>
            <p:ph type="body" idx="1"/>
          </p:nvPr>
        </p:nvSpPr>
        <p:spPr>
          <a:xfrm rot="5400000">
            <a:off x="762000" y="228601"/>
            <a:ext cx="5410201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8" name="Google Shape;88;p45"/>
          <p:cNvSpPr txBox="1">
            <a:spLocks noGrp="1"/>
          </p:cNvSpPr>
          <p:nvPr>
            <p:ph type="dt" idx="10"/>
          </p:nvPr>
        </p:nvSpPr>
        <p:spPr>
          <a:xfrm>
            <a:off x="447675" y="609600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" name="Google Shape;89;p45"/>
          <p:cNvSpPr txBox="1">
            <a:spLocks noGrp="1"/>
          </p:cNvSpPr>
          <p:nvPr>
            <p:ph type="ftr" idx="11"/>
          </p:nvPr>
        </p:nvSpPr>
        <p:spPr>
          <a:xfrm>
            <a:off x="3114675" y="6264275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45"/>
          <p:cNvSpPr txBox="1">
            <a:spLocks noGrp="1"/>
          </p:cNvSpPr>
          <p:nvPr>
            <p:ph type="sldNum" idx="12"/>
          </p:nvPr>
        </p:nvSpPr>
        <p:spPr>
          <a:xfrm>
            <a:off x="6543675" y="609600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6"/>
          <p:cNvSpPr/>
          <p:nvPr/>
        </p:nvSpPr>
        <p:spPr>
          <a:xfrm>
            <a:off x="447675" y="152400"/>
            <a:ext cx="3314700" cy="21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" name="Google Shape;32;p36" descr="UW.Wordmark_ctr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" name="Google Shape;33;p36"/>
          <p:cNvGrpSpPr/>
          <p:nvPr/>
        </p:nvGrpSpPr>
        <p:grpSpPr>
          <a:xfrm>
            <a:off x="8167688" y="6348413"/>
            <a:ext cx="595312" cy="400050"/>
            <a:chOff x="8045450" y="6222997"/>
            <a:chExt cx="745067" cy="500464"/>
          </a:xfrm>
        </p:grpSpPr>
        <p:sp>
          <p:nvSpPr>
            <p:cNvPr id="34" name="Google Shape;34;p36"/>
            <p:cNvSpPr/>
            <p:nvPr/>
          </p:nvSpPr>
          <p:spPr>
            <a:xfrm rot="10800000" flipH="1">
              <a:off x="8045450" y="6222997"/>
              <a:ext cx="733146" cy="494505"/>
            </a:xfrm>
            <a:prstGeom prst="trapezoid">
              <a:avLst>
                <a:gd name="adj" fmla="val 25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5" name="Google Shape;35;p36" descr="UW_W-Logo_RGB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8047567" y="6223002"/>
              <a:ext cx="742950" cy="50045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6" name="Google Shape;36;p36"/>
          <p:cNvSpPr txBox="1">
            <a:spLocks noGrp="1"/>
          </p:cNvSpPr>
          <p:nvPr>
            <p:ph type="title"/>
          </p:nvPr>
        </p:nvSpPr>
        <p:spPr>
          <a:xfrm>
            <a:off x="457200" y="381000"/>
            <a:ext cx="82296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7" name="Google Shape;37;p36"/>
          <p:cNvSpPr txBox="1">
            <a:spLocks noGrp="1"/>
          </p:cNvSpPr>
          <p:nvPr>
            <p:ph type="body" idx="1"/>
          </p:nvPr>
        </p:nvSpPr>
        <p:spPr>
          <a:xfrm>
            <a:off x="457200" y="1371599"/>
            <a:ext cx="8229600" cy="4572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" name="Google Shape;38;p36"/>
          <p:cNvSpPr txBox="1">
            <a:spLocks noGrp="1"/>
          </p:cNvSpPr>
          <p:nvPr>
            <p:ph type="ftr" idx="11"/>
          </p:nvPr>
        </p:nvSpPr>
        <p:spPr>
          <a:xfrm>
            <a:off x="3114675" y="6264275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36"/>
          <p:cNvSpPr txBox="1">
            <a:spLocks noGrp="1"/>
          </p:cNvSpPr>
          <p:nvPr>
            <p:ph type="sldNum" idx="12"/>
          </p:nvPr>
        </p:nvSpPr>
        <p:spPr>
          <a:xfrm>
            <a:off x="7543801" y="6248400"/>
            <a:ext cx="533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7"/>
          <p:cNvSpPr txBox="1">
            <a:spLocks noGrp="1"/>
          </p:cNvSpPr>
          <p:nvPr>
            <p:ph type="title"/>
          </p:nvPr>
        </p:nvSpPr>
        <p:spPr>
          <a:xfrm>
            <a:off x="457200" y="228600"/>
            <a:ext cx="82296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2" name="Google Shape;42;p37"/>
          <p:cNvSpPr txBox="1">
            <a:spLocks noGrp="1"/>
          </p:cNvSpPr>
          <p:nvPr>
            <p:ph type="ftr" idx="11"/>
          </p:nvPr>
        </p:nvSpPr>
        <p:spPr>
          <a:xfrm>
            <a:off x="3114675" y="6264275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37"/>
          <p:cNvSpPr txBox="1">
            <a:spLocks noGrp="1"/>
          </p:cNvSpPr>
          <p:nvPr>
            <p:ph type="sldNum" idx="12"/>
          </p:nvPr>
        </p:nvSpPr>
        <p:spPr>
          <a:xfrm>
            <a:off x="7564582" y="6324600"/>
            <a:ext cx="5126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39"/>
          <p:cNvSpPr txBox="1">
            <a:spLocks noGrp="1"/>
          </p:cNvSpPr>
          <p:nvPr>
            <p:ph type="title"/>
          </p:nvPr>
        </p:nvSpPr>
        <p:spPr>
          <a:xfrm>
            <a:off x="457200" y="381000"/>
            <a:ext cx="82296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9" name="Google Shape;49;p39"/>
          <p:cNvSpPr txBox="1">
            <a:spLocks noGrp="1"/>
          </p:cNvSpPr>
          <p:nvPr>
            <p:ph type="ftr" idx="11"/>
          </p:nvPr>
        </p:nvSpPr>
        <p:spPr>
          <a:xfrm>
            <a:off x="3114675" y="6264275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39"/>
          <p:cNvSpPr txBox="1">
            <a:spLocks noGrp="1"/>
          </p:cNvSpPr>
          <p:nvPr>
            <p:ph type="sldNum" idx="12"/>
          </p:nvPr>
        </p:nvSpPr>
        <p:spPr>
          <a:xfrm>
            <a:off x="7655266" y="6264275"/>
            <a:ext cx="49813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40"/>
          <p:cNvSpPr txBox="1">
            <a:spLocks noGrp="1"/>
          </p:cNvSpPr>
          <p:nvPr>
            <p:ph type="body" idx="1"/>
          </p:nvPr>
        </p:nvSpPr>
        <p:spPr>
          <a:xfrm>
            <a:off x="4648200" y="13716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40"/>
          <p:cNvSpPr txBox="1">
            <a:spLocks noGrp="1"/>
          </p:cNvSpPr>
          <p:nvPr>
            <p:ph type="body" idx="2"/>
          </p:nvPr>
        </p:nvSpPr>
        <p:spPr>
          <a:xfrm>
            <a:off x="457200" y="13716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Google Shape;54;p40"/>
          <p:cNvSpPr txBox="1">
            <a:spLocks noGrp="1"/>
          </p:cNvSpPr>
          <p:nvPr>
            <p:ph type="title"/>
          </p:nvPr>
        </p:nvSpPr>
        <p:spPr>
          <a:xfrm>
            <a:off x="457200" y="381000"/>
            <a:ext cx="82296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Google Shape;55;p40"/>
          <p:cNvSpPr txBox="1">
            <a:spLocks noGrp="1"/>
          </p:cNvSpPr>
          <p:nvPr>
            <p:ph type="ftr" idx="11"/>
          </p:nvPr>
        </p:nvSpPr>
        <p:spPr>
          <a:xfrm>
            <a:off x="3114675" y="6264275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40"/>
          <p:cNvSpPr txBox="1">
            <a:spLocks noGrp="1"/>
          </p:cNvSpPr>
          <p:nvPr>
            <p:ph type="sldNum" idx="12"/>
          </p:nvPr>
        </p:nvSpPr>
        <p:spPr>
          <a:xfrm>
            <a:off x="6096000" y="626427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41"/>
          <p:cNvSpPr txBox="1">
            <a:spLocks noGrp="1"/>
          </p:cNvSpPr>
          <p:nvPr>
            <p:ph type="title"/>
          </p:nvPr>
        </p:nvSpPr>
        <p:spPr>
          <a:xfrm>
            <a:off x="457200" y="304800"/>
            <a:ext cx="82296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9" name="Google Shape;59;p41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0" name="Google Shape;60;p41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1" name="Google Shape;61;p41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2" name="Google Shape;62;p41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3" name="Google Shape;63;p41"/>
          <p:cNvSpPr txBox="1">
            <a:spLocks noGrp="1"/>
          </p:cNvSpPr>
          <p:nvPr>
            <p:ph type="ftr" idx="11"/>
          </p:nvPr>
        </p:nvSpPr>
        <p:spPr>
          <a:xfrm>
            <a:off x="3114675" y="6264275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41"/>
          <p:cNvSpPr txBox="1">
            <a:spLocks noGrp="1"/>
          </p:cNvSpPr>
          <p:nvPr>
            <p:ph type="sldNum" idx="12"/>
          </p:nvPr>
        </p:nvSpPr>
        <p:spPr>
          <a:xfrm>
            <a:off x="6172200" y="6264275"/>
            <a:ext cx="1905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2"/>
          <p:cNvSpPr txBox="1">
            <a:spLocks noGrp="1"/>
          </p:cNvSpPr>
          <p:nvPr>
            <p:ph type="title"/>
          </p:nvPr>
        </p:nvSpPr>
        <p:spPr>
          <a:xfrm>
            <a:off x="457200" y="533400"/>
            <a:ext cx="3008313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" name="Google Shape;67;p42"/>
          <p:cNvSpPr txBox="1">
            <a:spLocks noGrp="1"/>
          </p:cNvSpPr>
          <p:nvPr>
            <p:ph type="body" idx="1"/>
          </p:nvPr>
        </p:nvSpPr>
        <p:spPr>
          <a:xfrm>
            <a:off x="3575050" y="533401"/>
            <a:ext cx="5111750" cy="54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Google Shape;68;p42"/>
          <p:cNvSpPr txBox="1">
            <a:spLocks noGrp="1"/>
          </p:cNvSpPr>
          <p:nvPr>
            <p:ph type="body" idx="2"/>
          </p:nvPr>
        </p:nvSpPr>
        <p:spPr>
          <a:xfrm>
            <a:off x="457200" y="1676400"/>
            <a:ext cx="3008313" cy="4267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9" name="Google Shape;69;p42"/>
          <p:cNvSpPr txBox="1">
            <a:spLocks noGrp="1"/>
          </p:cNvSpPr>
          <p:nvPr>
            <p:ph type="dt" idx="10"/>
          </p:nvPr>
        </p:nvSpPr>
        <p:spPr>
          <a:xfrm>
            <a:off x="447675" y="609600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Google Shape;70;p42"/>
          <p:cNvSpPr txBox="1">
            <a:spLocks noGrp="1"/>
          </p:cNvSpPr>
          <p:nvPr>
            <p:ph type="ftr" idx="11"/>
          </p:nvPr>
        </p:nvSpPr>
        <p:spPr>
          <a:xfrm>
            <a:off x="3114675" y="6264275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42"/>
          <p:cNvSpPr txBox="1">
            <a:spLocks noGrp="1"/>
          </p:cNvSpPr>
          <p:nvPr>
            <p:ph type="sldNum" idx="12"/>
          </p:nvPr>
        </p:nvSpPr>
        <p:spPr>
          <a:xfrm>
            <a:off x="6543675" y="609600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43"/>
          <p:cNvSpPr txBox="1">
            <a:spLocks noGrp="1"/>
          </p:cNvSpPr>
          <p:nvPr>
            <p:ph type="title"/>
          </p:nvPr>
        </p:nvSpPr>
        <p:spPr>
          <a:xfrm>
            <a:off x="1792288" y="46482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4" name="Google Shape;74;p43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3959225"/>
          </a:xfrm>
          <a:prstGeom prst="rect">
            <a:avLst/>
          </a:prstGeom>
          <a:noFill/>
          <a:ln>
            <a:noFill/>
          </a:ln>
        </p:spPr>
      </p:sp>
      <p:sp>
        <p:nvSpPr>
          <p:cNvPr id="75" name="Google Shape;75;p43"/>
          <p:cNvSpPr txBox="1">
            <a:spLocks noGrp="1"/>
          </p:cNvSpPr>
          <p:nvPr>
            <p:ph type="body" idx="1"/>
          </p:nvPr>
        </p:nvSpPr>
        <p:spPr>
          <a:xfrm>
            <a:off x="1792288" y="5214938"/>
            <a:ext cx="5486400" cy="728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6" name="Google Shape;76;p43"/>
          <p:cNvSpPr txBox="1">
            <a:spLocks noGrp="1"/>
          </p:cNvSpPr>
          <p:nvPr>
            <p:ph type="dt" idx="10"/>
          </p:nvPr>
        </p:nvSpPr>
        <p:spPr>
          <a:xfrm>
            <a:off x="447675" y="609600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" name="Google Shape;77;p43"/>
          <p:cNvSpPr txBox="1">
            <a:spLocks noGrp="1"/>
          </p:cNvSpPr>
          <p:nvPr>
            <p:ph type="ftr" idx="11"/>
          </p:nvPr>
        </p:nvSpPr>
        <p:spPr>
          <a:xfrm>
            <a:off x="3114675" y="6264275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43"/>
          <p:cNvSpPr txBox="1">
            <a:spLocks noGrp="1"/>
          </p:cNvSpPr>
          <p:nvPr>
            <p:ph type="sldNum" idx="12"/>
          </p:nvPr>
        </p:nvSpPr>
        <p:spPr>
          <a:xfrm>
            <a:off x="6543675" y="609600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44"/>
          <p:cNvSpPr txBox="1">
            <a:spLocks noGrp="1"/>
          </p:cNvSpPr>
          <p:nvPr>
            <p:ph type="title"/>
          </p:nvPr>
        </p:nvSpPr>
        <p:spPr>
          <a:xfrm>
            <a:off x="457200" y="228600"/>
            <a:ext cx="82296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1" name="Google Shape;81;p44"/>
          <p:cNvSpPr txBox="1">
            <a:spLocks noGrp="1"/>
          </p:cNvSpPr>
          <p:nvPr>
            <p:ph type="body" idx="1"/>
          </p:nvPr>
        </p:nvSpPr>
        <p:spPr>
          <a:xfrm rot="5400000">
            <a:off x="2286000" y="-457200"/>
            <a:ext cx="4572000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2" name="Google Shape;82;p44"/>
          <p:cNvSpPr txBox="1">
            <a:spLocks noGrp="1"/>
          </p:cNvSpPr>
          <p:nvPr>
            <p:ph type="dt" idx="10"/>
          </p:nvPr>
        </p:nvSpPr>
        <p:spPr>
          <a:xfrm>
            <a:off x="447675" y="609600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" name="Google Shape;83;p44"/>
          <p:cNvSpPr txBox="1">
            <a:spLocks noGrp="1"/>
          </p:cNvSpPr>
          <p:nvPr>
            <p:ph type="ftr" idx="11"/>
          </p:nvPr>
        </p:nvSpPr>
        <p:spPr>
          <a:xfrm>
            <a:off x="3114675" y="6264275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44"/>
          <p:cNvSpPr txBox="1">
            <a:spLocks noGrp="1"/>
          </p:cNvSpPr>
          <p:nvPr>
            <p:ph type="sldNum" idx="12"/>
          </p:nvPr>
        </p:nvSpPr>
        <p:spPr>
          <a:xfrm>
            <a:off x="6543675" y="609600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4"/>
          <p:cNvSpPr txBox="1">
            <a:spLocks noGrp="1"/>
          </p:cNvSpPr>
          <p:nvPr>
            <p:ph type="ftr" idx="11"/>
          </p:nvPr>
        </p:nvSpPr>
        <p:spPr>
          <a:xfrm>
            <a:off x="3114675" y="6264275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1" name="Google Shape;11;p34"/>
          <p:cNvGrpSpPr/>
          <p:nvPr/>
        </p:nvGrpSpPr>
        <p:grpSpPr>
          <a:xfrm>
            <a:off x="8167688" y="6348413"/>
            <a:ext cx="595312" cy="400050"/>
            <a:chOff x="8045450" y="6222997"/>
            <a:chExt cx="745067" cy="500464"/>
          </a:xfrm>
        </p:grpSpPr>
        <p:sp>
          <p:nvSpPr>
            <p:cNvPr id="12" name="Google Shape;12;p34"/>
            <p:cNvSpPr/>
            <p:nvPr/>
          </p:nvSpPr>
          <p:spPr>
            <a:xfrm rot="10800000" flipH="1">
              <a:off x="8045450" y="6222997"/>
              <a:ext cx="733146" cy="494505"/>
            </a:xfrm>
            <a:prstGeom prst="trapezoid">
              <a:avLst>
                <a:gd name="adj" fmla="val 25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3" name="Google Shape;13;p34" descr="UW_W-Logo_RGB.png"/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>
              <a:off x="8047567" y="6223002"/>
              <a:ext cx="742950" cy="50045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" name="Google Shape;14;p34"/>
          <p:cNvSpPr/>
          <p:nvPr/>
        </p:nvSpPr>
        <p:spPr>
          <a:xfrm>
            <a:off x="228600" y="254000"/>
            <a:ext cx="8686800" cy="6418263"/>
          </a:xfrm>
          <a:prstGeom prst="rect">
            <a:avLst/>
          </a:prstGeom>
          <a:noFill/>
          <a:ln w="22225" cap="flat" cmpd="sng">
            <a:solidFill>
              <a:srgbClr val="3B185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" name="Google Shape;15;p34" descr="UW.Wordmark_ctr.jpg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34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34"/>
          <p:cNvSpPr txBox="1">
            <a:spLocks noGrp="1"/>
          </p:cNvSpPr>
          <p:nvPr>
            <p:ph type="sldNum" idx="12"/>
          </p:nvPr>
        </p:nvSpPr>
        <p:spPr>
          <a:xfrm>
            <a:off x="6543675" y="6248400"/>
            <a:ext cx="13811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www.ebi.ac.uk/biomodels/" TargetMode="Externa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"/>
          <p:cNvSpPr txBox="1">
            <a:spLocks noGrp="1"/>
          </p:cNvSpPr>
          <p:nvPr>
            <p:ph type="ctrTitle"/>
          </p:nvPr>
        </p:nvSpPr>
        <p:spPr>
          <a:xfrm>
            <a:off x="381000" y="517216"/>
            <a:ext cx="84582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/>
              <a:t>BIOE 498 / BIOE 599 </a:t>
            </a:r>
            <a:br>
              <a:rPr lang="en-US" sz="3200" b="1" dirty="0"/>
            </a:br>
            <a:r>
              <a:rPr lang="en-US" sz="3200" b="1" i="1" dirty="0"/>
              <a:t>Advanced Biological Control Systems</a:t>
            </a:r>
            <a:br>
              <a:rPr lang="en-US" sz="3200" b="1" dirty="0"/>
            </a:br>
            <a:br>
              <a:rPr lang="en-US" sz="3200" b="1" dirty="0"/>
            </a:br>
            <a:br>
              <a:rPr lang="en-US" sz="3200" b="1" dirty="0"/>
            </a:br>
            <a:r>
              <a:rPr lang="en-US" sz="3200" b="1" dirty="0"/>
              <a:t>Lecture 2: </a:t>
            </a:r>
            <a:r>
              <a:rPr lang="en-US" sz="3200" b="1" u="sng" dirty="0"/>
              <a:t>Modeling Reaction Networks</a:t>
            </a:r>
            <a:br>
              <a:rPr lang="en-US" b="1" dirty="0"/>
            </a:br>
            <a:endParaRPr i="1" dirty="0"/>
          </a:p>
        </p:txBody>
      </p:sp>
      <p:sp>
        <p:nvSpPr>
          <p:cNvPr id="97" name="Google Shape;97;p1"/>
          <p:cNvSpPr txBox="1">
            <a:spLocks noGrp="1"/>
          </p:cNvSpPr>
          <p:nvPr>
            <p:ph type="subTitle" idx="1"/>
          </p:nvPr>
        </p:nvSpPr>
        <p:spPr>
          <a:xfrm>
            <a:off x="381000" y="3611071"/>
            <a:ext cx="8382000" cy="22394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</a:pPr>
            <a:r>
              <a:rPr lang="en-US" dirty="0"/>
              <a:t>Joseph L. Hellerstein</a:t>
            </a:r>
            <a:endParaRPr dirty="0"/>
          </a:p>
          <a:p>
            <a:pPr marL="0" lvl="0" indent="0" algn="ctr" rtl="0">
              <a:spcBef>
                <a:spcPts val="56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</a:pPr>
            <a:r>
              <a:rPr lang="en-US" sz="2800" dirty="0"/>
              <a:t>eScience Institute, Computer Science &amp; Engineering</a:t>
            </a:r>
            <a:endParaRPr dirty="0"/>
          </a:p>
          <a:p>
            <a:pPr marL="0" lvl="0" indent="0" algn="ctr" rtl="0">
              <a:spcBef>
                <a:spcPts val="56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</a:pPr>
            <a:r>
              <a:rPr lang="en-US" sz="2800" dirty="0"/>
              <a:t>Allen School of Computer Science</a:t>
            </a:r>
          </a:p>
          <a:p>
            <a:pPr marL="0" lvl="0" indent="0" algn="ctr" rtl="0">
              <a:spcBef>
                <a:spcPts val="56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</a:pPr>
            <a:r>
              <a:rPr lang="en-US" sz="2800" dirty="0" err="1"/>
              <a:t>BioEngineering</a:t>
            </a:r>
            <a:endParaRPr sz="28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407D1F-A4D4-4A43-8594-8BD7B5F873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485" y="228600"/>
            <a:ext cx="8468315" cy="838200"/>
          </a:xfrm>
        </p:spPr>
        <p:txBody>
          <a:bodyPr/>
          <a:lstStyle/>
          <a:p>
            <a:r>
              <a:rPr lang="en-US" dirty="0"/>
              <a:t>From Reaction Network to System of ODEs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F3C4F4F-202D-BC4C-8BD6-DAE0BC36976A}"/>
              </a:ext>
            </a:extLst>
          </p:cNvPr>
          <p:cNvGrpSpPr/>
          <p:nvPr/>
        </p:nvGrpSpPr>
        <p:grpSpPr>
          <a:xfrm>
            <a:off x="467756" y="1029231"/>
            <a:ext cx="2702965" cy="1749285"/>
            <a:chOff x="1092200" y="938676"/>
            <a:chExt cx="6959600" cy="4808074"/>
          </a:xfrm>
        </p:grpSpPr>
        <p:pic>
          <p:nvPicPr>
            <p:cNvPr id="5" name="Picture 4" descr="Diagram, schematic&#10;&#10;Description automatically generated">
              <a:extLst>
                <a:ext uri="{FF2B5EF4-FFF2-40B4-BE49-F238E27FC236}">
                  <a16:creationId xmlns:a16="http://schemas.microsoft.com/office/drawing/2014/main" id="{92E2C8C4-A7B6-3643-9EE3-C0B669946B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92200" y="1111250"/>
              <a:ext cx="6959600" cy="4635500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38EEC78-DBC5-D54E-A6CF-5F8190230B83}"/>
                </a:ext>
              </a:extLst>
            </p:cNvPr>
            <p:cNvSpPr/>
            <p:nvPr/>
          </p:nvSpPr>
          <p:spPr>
            <a:xfrm>
              <a:off x="1205713" y="938676"/>
              <a:ext cx="582627" cy="5421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49C1C820-898E-1A44-B45F-93E6DE86BC32}"/>
              </a:ext>
            </a:extLst>
          </p:cNvPr>
          <p:cNvSpPr/>
          <p:nvPr/>
        </p:nvSpPr>
        <p:spPr>
          <a:xfrm>
            <a:off x="3390564" y="952606"/>
            <a:ext cx="5417617" cy="256993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v1: IR =&gt; </a:t>
            </a:r>
            <a:r>
              <a:rPr lang="en-US" sz="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pIR</a:t>
            </a:r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; compartment_*</a:t>
            </a:r>
            <a:r>
              <a:rPr lang="en-US" sz="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Henri_Michaelis_Menten__irreversible</a:t>
            </a:r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(IR, Km1, V1); </a:t>
            </a:r>
          </a:p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v3: IRS =&gt; </a:t>
            </a:r>
            <a:r>
              <a:rPr lang="en-US" sz="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pIRS</a:t>
            </a:r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; compartment_*</a:t>
            </a:r>
            <a:r>
              <a:rPr lang="en-US" sz="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HMM_Mod</a:t>
            </a:r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(k3c, IRS, </a:t>
            </a:r>
            <a:r>
              <a:rPr lang="en-US" sz="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pIR</a:t>
            </a:r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, Km3);</a:t>
            </a:r>
          </a:p>
          <a:p>
            <a:r>
              <a:rPr lang="en-US" sz="7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v4: </a:t>
            </a:r>
            <a:r>
              <a:rPr lang="en-US" sz="700" dirty="0" err="1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pIRS</a:t>
            </a:r>
            <a:r>
              <a:rPr lang="en-US" sz="7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=&gt; IRS; compartment_*</a:t>
            </a:r>
            <a:r>
              <a:rPr lang="en-US" sz="700" dirty="0" err="1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Henri_Michaelis_Menten__irreversible</a:t>
            </a:r>
            <a:r>
              <a:rPr lang="en-US" sz="7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700" dirty="0" err="1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pIRS</a:t>
            </a:r>
            <a:r>
              <a:rPr lang="en-US" sz="7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Km4, V4);</a:t>
            </a:r>
            <a:endParaRPr lang="en-US" sz="7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v5: Akt =&gt; </a:t>
            </a:r>
            <a:r>
              <a:rPr lang="en-US" sz="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pAkt</a:t>
            </a:r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; compartment_*Function_for_v5(k5ca, </a:t>
            </a:r>
            <a:r>
              <a:rPr lang="en-US" sz="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pIRS</a:t>
            </a:r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, Akt, Km5a, k5cb, pmTORC2, Km5b);</a:t>
            </a:r>
          </a:p>
          <a:p>
            <a:r>
              <a:rPr lang="en-US" sz="7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v6: </a:t>
            </a:r>
            <a:r>
              <a:rPr lang="en-US" sz="700" dirty="0" err="1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pAkt</a:t>
            </a:r>
            <a:r>
              <a:rPr lang="en-US" sz="7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=&gt; Akt; compartment_*</a:t>
            </a:r>
            <a:r>
              <a:rPr lang="en-US" sz="700" dirty="0" err="1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Henri_Michaelis_Menten__irreversible</a:t>
            </a:r>
            <a:r>
              <a:rPr lang="en-US" sz="7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700" dirty="0" err="1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pAkt</a:t>
            </a:r>
            <a:r>
              <a:rPr lang="en-US" sz="7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Km6, V6);</a:t>
            </a:r>
            <a:b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7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v7: mTORC1 =&gt; pmTORC1; compartment_*</a:t>
            </a:r>
            <a:r>
              <a:rPr lang="en-US" sz="700" dirty="0" err="1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HMM_Mod</a:t>
            </a:r>
            <a:r>
              <a:rPr lang="en-US" sz="7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(k7c, mTORC1, </a:t>
            </a:r>
            <a:r>
              <a:rPr lang="en-US" sz="700" dirty="0" err="1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pAkt</a:t>
            </a:r>
            <a:r>
              <a:rPr lang="en-US" sz="7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Km7);</a:t>
            </a:r>
            <a:b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7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v8: pmTORC1 =&gt; mTORC1; compartment_*</a:t>
            </a:r>
            <a:r>
              <a:rPr lang="en-US" sz="700" dirty="0" err="1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Henri_Michaelis_Menten__irreversible</a:t>
            </a:r>
            <a:r>
              <a:rPr lang="en-US" sz="7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(pmTORC1, Km8, V8);</a:t>
            </a:r>
            <a:b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v9: mTORC2 =&gt; pmTORC2; compartment_*</a:t>
            </a:r>
            <a:r>
              <a:rPr lang="en-US" sz="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HMM_Mod</a:t>
            </a:r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(k9c, mTORC2, </a:t>
            </a:r>
            <a:r>
              <a:rPr lang="en-US" sz="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pIR</a:t>
            </a:r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, Km9); </a:t>
            </a:r>
          </a:p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v10: pmTORC2 =&gt; mTORC2;</a:t>
            </a:r>
          </a:p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     compartment_*</a:t>
            </a:r>
            <a:r>
              <a:rPr lang="en-US" sz="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Henri_Michaelis_Menten__irreversible</a:t>
            </a:r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(pmTORC2, Km10, V10); </a:t>
            </a:r>
          </a:p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v11: DEPTOR =&gt; </a:t>
            </a:r>
            <a:r>
              <a:rPr lang="en-US" sz="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pDEPTOR</a:t>
            </a:r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     compartment_*Function_for_v11(k11ca, pmTORC1, DEPTOR, Km11a, </a:t>
            </a:r>
            <a:r>
              <a:rPr lang="en-US" sz="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pDEPTOR</a:t>
            </a:r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, k11cb, pmTORC2,    </a:t>
            </a:r>
          </a:p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     Km11b); </a:t>
            </a:r>
          </a:p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v12: </a:t>
            </a:r>
            <a:r>
              <a:rPr lang="en-US" sz="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pDEPTOR</a:t>
            </a:r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=&gt; DEPTOR;</a:t>
            </a:r>
          </a:p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     compartment_*</a:t>
            </a:r>
            <a:r>
              <a:rPr lang="en-US" sz="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Henri_Michaelis_Menten__irreversible</a:t>
            </a:r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pDEPTOR</a:t>
            </a:r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, Km12, V12); </a:t>
            </a:r>
          </a:p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v13: mTORC1 + DEPTOR -&gt; mTORC1_DEPTOR;</a:t>
            </a:r>
          </a:p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     compartment_*(k13f*mTORC1*DEPTOR - k13r*mTORC1_DEPTOR);</a:t>
            </a:r>
          </a:p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v14: mTORC2 + DEPTOR -&gt; mTORC2_DEPTOR;</a:t>
            </a:r>
          </a:p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     compartment_*(k14f*mTORC2*DEPTOR - k14r*mTORC2_DEPTOR); </a:t>
            </a:r>
          </a:p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v15: IRS =&gt; </a:t>
            </a:r>
            <a:r>
              <a:rPr lang="en-US" sz="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iIRS</a:t>
            </a:r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; compartment_*</a:t>
            </a:r>
            <a:r>
              <a:rPr lang="en-US" sz="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HMM_Mod</a:t>
            </a:r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(k15c, IRS, pmTORC1, Km15); </a:t>
            </a:r>
          </a:p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v16: </a:t>
            </a:r>
            <a:r>
              <a:rPr lang="en-US" sz="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iIRS</a:t>
            </a:r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=&gt; IRS; compartment_*</a:t>
            </a:r>
            <a:r>
              <a:rPr lang="en-US" sz="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Henri_Michaelis_Menten__irreversible</a:t>
            </a:r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iIRS</a:t>
            </a:r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, Km16, V16);</a:t>
            </a:r>
          </a:p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v17: =&gt; DEPTOR; compartment_*</a:t>
            </a:r>
            <a:r>
              <a:rPr lang="en-US" sz="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Constant_flux__irreversible</a:t>
            </a:r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(ks17); </a:t>
            </a:r>
          </a:p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v18: </a:t>
            </a:r>
            <a:r>
              <a:rPr lang="en-US" sz="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pDEPTOR</a:t>
            </a:r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=&gt; ; compartment_*kd18*</a:t>
            </a:r>
            <a:r>
              <a:rPr lang="en-US" sz="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pDEPTOR</a:t>
            </a:r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3383285-9BF2-2A49-8B3D-14213DE7692E}"/>
              </a:ext>
            </a:extLst>
          </p:cNvPr>
          <p:cNvSpPr txBox="1"/>
          <p:nvPr/>
        </p:nvSpPr>
        <p:spPr>
          <a:xfrm>
            <a:off x="3269294" y="3466837"/>
            <a:ext cx="5538887" cy="1477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b="1" dirty="0"/>
              <a:t>Steps in converting from reactions to species ODEs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Write expression for reaction fluxes from kinetic laws.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Write species fluxes (LHS) in terms of reaction fluxes. This is available in the stoichiometry matrix.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Substitute (1) into (2).</a:t>
            </a:r>
          </a:p>
          <a:p>
            <a:pPr marL="342900" indent="-342900">
              <a:buFont typeface="+mj-lt"/>
              <a:buAutoNum type="arabicPeriod"/>
            </a:pPr>
            <a:endParaRPr lang="en-US" sz="1600" dirty="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673EB59-E4F8-C944-A3B2-30DD6867CF70}"/>
              </a:ext>
            </a:extLst>
          </p:cNvPr>
          <p:cNvGrpSpPr/>
          <p:nvPr/>
        </p:nvGrpSpPr>
        <p:grpSpPr>
          <a:xfrm>
            <a:off x="325726" y="3445184"/>
            <a:ext cx="1863075" cy="1311518"/>
            <a:chOff x="511842" y="3259068"/>
            <a:chExt cx="1863075" cy="1311518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CD9BC3CF-AE1A-3642-A60C-2D257A549432}"/>
                    </a:ext>
                  </a:extLst>
                </p:cNvPr>
                <p:cNvSpPr txBox="1"/>
                <p:nvPr/>
              </p:nvSpPr>
              <p:spPr>
                <a:xfrm>
                  <a:off x="552174" y="3949559"/>
                  <a:ext cx="182274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̇"/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,⋯,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800" dirty="0"/>
                </a:p>
              </p:txBody>
            </p:sp>
          </mc:Choice>
          <mc:Fallback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CD9BC3CF-AE1A-3642-A60C-2D257A54943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2174" y="3949559"/>
                  <a:ext cx="1822743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690" r="-4138" b="-3913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91F05C0-C4BF-234A-8B7E-AEC187AFD304}"/>
                </a:ext>
              </a:extLst>
            </p:cNvPr>
            <p:cNvSpPr txBox="1"/>
            <p:nvPr/>
          </p:nvSpPr>
          <p:spPr>
            <a:xfrm>
              <a:off x="511842" y="3259068"/>
              <a:ext cx="178125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/>
                <a:t>System of ODEs</a:t>
              </a:r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8E787984-E765-414F-B896-CE21E964D39A}"/>
                </a:ext>
              </a:extLst>
            </p:cNvPr>
            <p:cNvGrpSpPr/>
            <p:nvPr/>
          </p:nvGrpSpPr>
          <p:grpSpPr>
            <a:xfrm>
              <a:off x="1356751" y="3638791"/>
              <a:ext cx="45719" cy="269599"/>
              <a:chOff x="2620471" y="6182315"/>
              <a:chExt cx="45719" cy="269599"/>
            </a:xfrm>
          </p:grpSpPr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BFC008CD-B250-A443-AB82-6CF4522EDFA6}"/>
                  </a:ext>
                </a:extLst>
              </p:cNvPr>
              <p:cNvSpPr/>
              <p:nvPr/>
            </p:nvSpPr>
            <p:spPr>
              <a:xfrm>
                <a:off x="2620471" y="6182315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8FA12104-84C1-DB4E-AA71-D6E0978DC8B0}"/>
                  </a:ext>
                </a:extLst>
              </p:cNvPr>
              <p:cNvSpPr/>
              <p:nvPr/>
            </p:nvSpPr>
            <p:spPr>
              <a:xfrm>
                <a:off x="2620471" y="6294255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C6EA93E1-81D1-6045-9A54-17AFD59D3E7D}"/>
                  </a:ext>
                </a:extLst>
              </p:cNvPr>
              <p:cNvSpPr/>
              <p:nvPr/>
            </p:nvSpPr>
            <p:spPr>
              <a:xfrm>
                <a:off x="2620471" y="6406195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A42CC852-8789-154B-8523-6019914C32ED}"/>
                </a:ext>
              </a:extLst>
            </p:cNvPr>
            <p:cNvGrpSpPr/>
            <p:nvPr/>
          </p:nvGrpSpPr>
          <p:grpSpPr>
            <a:xfrm>
              <a:off x="1339219" y="4300987"/>
              <a:ext cx="45719" cy="269599"/>
              <a:chOff x="2620471" y="6182315"/>
              <a:chExt cx="45719" cy="269599"/>
            </a:xfrm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D76AF2E5-0A8C-E943-B43F-048F0AC60FBE}"/>
                  </a:ext>
                </a:extLst>
              </p:cNvPr>
              <p:cNvSpPr/>
              <p:nvPr/>
            </p:nvSpPr>
            <p:spPr>
              <a:xfrm>
                <a:off x="2620471" y="6182315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75FB9DFA-9FBB-0040-B46A-8701F4B990CE}"/>
                  </a:ext>
                </a:extLst>
              </p:cNvPr>
              <p:cNvSpPr/>
              <p:nvPr/>
            </p:nvSpPr>
            <p:spPr>
              <a:xfrm>
                <a:off x="2620471" y="6294255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50CB94AA-43E0-8349-9E16-4D95425F7286}"/>
                  </a:ext>
                </a:extLst>
              </p:cNvPr>
              <p:cNvSpPr/>
              <p:nvPr/>
            </p:nvSpPr>
            <p:spPr>
              <a:xfrm>
                <a:off x="2620471" y="6406195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5084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407D1F-A4D4-4A43-8594-8BD7B5F873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485" y="228600"/>
            <a:ext cx="8468315" cy="838200"/>
          </a:xfrm>
        </p:spPr>
        <p:txBody>
          <a:bodyPr/>
          <a:lstStyle/>
          <a:p>
            <a:r>
              <a:rPr lang="en-US" sz="2800" dirty="0"/>
              <a:t>Example of Converting Reactions Network to ODEs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2C67E0-C481-1141-9AD9-84C0F9560C4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11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3383285-9BF2-2A49-8B3D-14213DE7692E}"/>
              </a:ext>
            </a:extLst>
          </p:cNvPr>
          <p:cNvSpPr txBox="1"/>
          <p:nvPr/>
        </p:nvSpPr>
        <p:spPr>
          <a:xfrm>
            <a:off x="3261201" y="734465"/>
            <a:ext cx="5538887" cy="1477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b="1" dirty="0"/>
              <a:t>Steps in converting from reactions to species ODEs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Write expression for reaction fluxes from kinetic laws.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Write species fluxes (LHS) in terms of reaction fluxes. This is available in the stoichiometry matrix.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Substitute (1) into (2).</a:t>
            </a:r>
          </a:p>
          <a:p>
            <a:pPr marL="342900" indent="-342900">
              <a:buFont typeface="+mj-lt"/>
              <a:buAutoNum type="arabicPeriod"/>
            </a:pPr>
            <a:endParaRPr lang="en-US" sz="16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3379715-3F14-D94E-86A7-F570C3961E82}"/>
                  </a:ext>
                </a:extLst>
              </p:cNvPr>
              <p:cNvSpPr txBox="1"/>
              <p:nvPr/>
            </p:nvSpPr>
            <p:spPr>
              <a:xfrm>
                <a:off x="369753" y="4290855"/>
                <a:ext cx="4369851" cy="17593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342900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𝐴𝐵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endParaRPr lang="en-US" sz="1600" b="0" dirty="0"/>
              </a:p>
              <a:p>
                <a:pPr marL="342900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acc>
                    <m:r>
                      <a:rPr lang="en-US" sz="1600" b="1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6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b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6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b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,  </m:t>
                    </m:r>
                    <m:acc>
                      <m:accPr>
                        <m:chr m:val="̇"/>
                        <m:ctrlPr>
                          <a:rPr lang="en-US" sz="1600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acc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6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b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6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b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6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b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,  </m:t>
                    </m:r>
                    <m:acc>
                      <m:accPr>
                        <m:chr m:val="̇"/>
                        <m:ctrlPr>
                          <a:rPr lang="en-US" sz="1600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acc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6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b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6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b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sz="1600" dirty="0"/>
              </a:p>
              <a:p>
                <a:pPr marL="342900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en-US" sz="1600" dirty="0"/>
                  <a:t>System of ODEs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  <m:r>
                        <a:rPr lang="en-US" sz="1600" b="1" i="1" dirty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1600" i="1" dirty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𝐴𝐵</m:t>
                      </m:r>
                      <m:r>
                        <a:rPr lang="en-US" sz="1600" i="1" dirty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600" i="1" dirty="0">
                  <a:latin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sz="1600" i="1" dirty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600" i="1" dirty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  <m:r>
                        <a:rPr lang="en-US" sz="1600" i="1" dirty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1600" i="1" dirty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𝐴𝐵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1600" b="0" i="1" dirty="0">
                  <a:latin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sz="1600" i="1" dirty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600" i="1" dirty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acc>
                      <m:r>
                        <a:rPr lang="en-US" sz="1600" i="1" dirty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𝐴𝐵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1600" dirty="0"/>
              </a:p>
              <a:p>
                <a:pPr marL="342900" indent="-342900">
                  <a:buFont typeface="+mj-lt"/>
                  <a:buAutoNum type="arabicPeriod"/>
                </a:pPr>
                <a:endParaRPr lang="en-US" sz="1600" dirty="0"/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3379715-3F14-D94E-86A7-F570C3961E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753" y="4290855"/>
                <a:ext cx="4369851" cy="1759392"/>
              </a:xfrm>
              <a:prstGeom prst="rect">
                <a:avLst/>
              </a:prstGeom>
              <a:blipFill>
                <a:blip r:embed="rId2"/>
                <a:stretch>
                  <a:fillRect l="-2616" t="-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Box 30">
            <a:extLst>
              <a:ext uri="{FF2B5EF4-FFF2-40B4-BE49-F238E27FC236}">
                <a16:creationId xmlns:a16="http://schemas.microsoft.com/office/drawing/2014/main" id="{17DDDC41-4604-2B4B-BA15-6389EBEC2815}"/>
              </a:ext>
            </a:extLst>
          </p:cNvPr>
          <p:cNvSpPr txBox="1"/>
          <p:nvPr/>
        </p:nvSpPr>
        <p:spPr>
          <a:xfrm>
            <a:off x="259330" y="3042099"/>
            <a:ext cx="254749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J1: A + B -&gt; C; k1*A*B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J2: B -&gt; A; k2*B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J3: C -&gt; B; k3*C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1F1FF82-59C4-294B-8693-56986234B1FD}"/>
              </a:ext>
            </a:extLst>
          </p:cNvPr>
          <p:cNvSpPr>
            <a:spLocks noChangeAspect="1"/>
          </p:cNvSpPr>
          <p:nvPr/>
        </p:nvSpPr>
        <p:spPr>
          <a:xfrm>
            <a:off x="469722" y="1377991"/>
            <a:ext cx="274320" cy="27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D0CE4E01-6E79-664E-B4EF-964873533F43}"/>
              </a:ext>
            </a:extLst>
          </p:cNvPr>
          <p:cNvSpPr>
            <a:spLocks noChangeAspect="1"/>
          </p:cNvSpPr>
          <p:nvPr/>
        </p:nvSpPr>
        <p:spPr>
          <a:xfrm>
            <a:off x="1437684" y="1755048"/>
            <a:ext cx="274320" cy="27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B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0286E8E-FD6E-8345-A4ED-918B6A3061F5}"/>
              </a:ext>
            </a:extLst>
          </p:cNvPr>
          <p:cNvSpPr>
            <a:spLocks noChangeAspect="1"/>
          </p:cNvSpPr>
          <p:nvPr/>
        </p:nvSpPr>
        <p:spPr>
          <a:xfrm>
            <a:off x="2554679" y="1030231"/>
            <a:ext cx="274320" cy="27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47CCC09-5CD3-8643-9D65-F3833C1DB0D4}"/>
              </a:ext>
            </a:extLst>
          </p:cNvPr>
          <p:cNvSpPr>
            <a:spLocks noChangeAspect="1"/>
          </p:cNvSpPr>
          <p:nvPr/>
        </p:nvSpPr>
        <p:spPr>
          <a:xfrm>
            <a:off x="1391832" y="981219"/>
            <a:ext cx="365760" cy="3657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J1</a:t>
            </a:r>
          </a:p>
        </p:txBody>
      </p: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E6248ADB-A655-AD45-9551-3D6C073DAAEB}"/>
              </a:ext>
            </a:extLst>
          </p:cNvPr>
          <p:cNvCxnSpPr>
            <a:cxnSpLocks/>
            <a:stCxn id="9" idx="0"/>
            <a:endCxn id="16" idx="1"/>
          </p:cNvCxnSpPr>
          <p:nvPr/>
        </p:nvCxnSpPr>
        <p:spPr>
          <a:xfrm rot="5400000" flipH="1" flipV="1">
            <a:off x="892411" y="878570"/>
            <a:ext cx="213892" cy="784950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>
            <a:extLst>
              <a:ext uri="{FF2B5EF4-FFF2-40B4-BE49-F238E27FC236}">
                <a16:creationId xmlns:a16="http://schemas.microsoft.com/office/drawing/2014/main" id="{8CCFDA9B-22DB-B147-8004-EEFE773FD335}"/>
              </a:ext>
            </a:extLst>
          </p:cNvPr>
          <p:cNvCxnSpPr>
            <a:cxnSpLocks/>
            <a:stCxn id="32" idx="0"/>
            <a:endCxn id="16" idx="2"/>
          </p:cNvCxnSpPr>
          <p:nvPr/>
        </p:nvCxnSpPr>
        <p:spPr>
          <a:xfrm rot="16200000" flipV="1">
            <a:off x="1370744" y="1550948"/>
            <a:ext cx="408069" cy="132"/>
          </a:xfrm>
          <a:prstGeom prst="bentConnector3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Elbow Connector 37">
            <a:extLst>
              <a:ext uri="{FF2B5EF4-FFF2-40B4-BE49-F238E27FC236}">
                <a16:creationId xmlns:a16="http://schemas.microsoft.com/office/drawing/2014/main" id="{C864D1D3-0506-5942-A989-2DC41BA764FD}"/>
              </a:ext>
            </a:extLst>
          </p:cNvPr>
          <p:cNvCxnSpPr>
            <a:stCxn id="16" idx="3"/>
            <a:endCxn id="33" idx="2"/>
          </p:cNvCxnSpPr>
          <p:nvPr/>
        </p:nvCxnSpPr>
        <p:spPr>
          <a:xfrm>
            <a:off x="1757592" y="1164099"/>
            <a:ext cx="797087" cy="3292"/>
          </a:xfrm>
          <a:prstGeom prst="bentConnector3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DBFD5C02-09BD-5A4B-BFAA-5BBD1610FBA6}"/>
              </a:ext>
            </a:extLst>
          </p:cNvPr>
          <p:cNvSpPr>
            <a:spLocks noChangeAspect="1"/>
          </p:cNvSpPr>
          <p:nvPr/>
        </p:nvSpPr>
        <p:spPr>
          <a:xfrm>
            <a:off x="999366" y="2393678"/>
            <a:ext cx="365760" cy="3657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J2</a:t>
            </a:r>
          </a:p>
        </p:txBody>
      </p:sp>
      <p:cxnSp>
        <p:nvCxnSpPr>
          <p:cNvPr id="40" name="Elbow Connector 39">
            <a:extLst>
              <a:ext uri="{FF2B5EF4-FFF2-40B4-BE49-F238E27FC236}">
                <a16:creationId xmlns:a16="http://schemas.microsoft.com/office/drawing/2014/main" id="{D709912E-27C8-3141-94CC-8EAD600258C3}"/>
              </a:ext>
            </a:extLst>
          </p:cNvPr>
          <p:cNvCxnSpPr>
            <a:cxnSpLocks/>
            <a:stCxn id="32" idx="4"/>
            <a:endCxn id="39" idx="3"/>
          </p:cNvCxnSpPr>
          <p:nvPr/>
        </p:nvCxnSpPr>
        <p:spPr>
          <a:xfrm rot="5400000">
            <a:off x="1196390" y="2198104"/>
            <a:ext cx="547190" cy="209718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Elbow Connector 46">
            <a:extLst>
              <a:ext uri="{FF2B5EF4-FFF2-40B4-BE49-F238E27FC236}">
                <a16:creationId xmlns:a16="http://schemas.microsoft.com/office/drawing/2014/main" id="{DE24B7A9-77D2-0746-A148-052A97D04924}"/>
              </a:ext>
            </a:extLst>
          </p:cNvPr>
          <p:cNvCxnSpPr>
            <a:cxnSpLocks/>
            <a:stCxn id="39" idx="1"/>
            <a:endCxn id="9" idx="4"/>
          </p:cNvCxnSpPr>
          <p:nvPr/>
        </p:nvCxnSpPr>
        <p:spPr>
          <a:xfrm rot="10800000">
            <a:off x="606882" y="1652312"/>
            <a:ext cx="392484" cy="924247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0F1F9A9D-B2E5-6840-8B17-B43D473177AE}"/>
              </a:ext>
            </a:extLst>
          </p:cNvPr>
          <p:cNvSpPr>
            <a:spLocks noChangeAspect="1"/>
          </p:cNvSpPr>
          <p:nvPr/>
        </p:nvSpPr>
        <p:spPr>
          <a:xfrm>
            <a:off x="1969411" y="1711332"/>
            <a:ext cx="365760" cy="3657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J3</a:t>
            </a:r>
          </a:p>
        </p:txBody>
      </p:sp>
      <p:cxnSp>
        <p:nvCxnSpPr>
          <p:cNvPr id="52" name="Elbow Connector 51">
            <a:extLst>
              <a:ext uri="{FF2B5EF4-FFF2-40B4-BE49-F238E27FC236}">
                <a16:creationId xmlns:a16="http://schemas.microsoft.com/office/drawing/2014/main" id="{C44DD09B-0C64-5D4A-8A4C-ABC45669981F}"/>
              </a:ext>
            </a:extLst>
          </p:cNvPr>
          <p:cNvCxnSpPr>
            <a:cxnSpLocks/>
            <a:stCxn id="33" idx="4"/>
            <a:endCxn id="48" idx="3"/>
          </p:cNvCxnSpPr>
          <p:nvPr/>
        </p:nvCxnSpPr>
        <p:spPr>
          <a:xfrm rot="5400000">
            <a:off x="2218675" y="1421047"/>
            <a:ext cx="589661" cy="356668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Elbow Connector 64">
            <a:extLst>
              <a:ext uri="{FF2B5EF4-FFF2-40B4-BE49-F238E27FC236}">
                <a16:creationId xmlns:a16="http://schemas.microsoft.com/office/drawing/2014/main" id="{AC1643CB-BA82-9A4F-9F26-5726A3D61F85}"/>
              </a:ext>
            </a:extLst>
          </p:cNvPr>
          <p:cNvCxnSpPr>
            <a:cxnSpLocks/>
            <a:stCxn id="48" idx="1"/>
            <a:endCxn id="32" idx="6"/>
          </p:cNvCxnSpPr>
          <p:nvPr/>
        </p:nvCxnSpPr>
        <p:spPr>
          <a:xfrm rot="10800000">
            <a:off x="1712005" y="1892208"/>
            <a:ext cx="257407" cy="2004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81688C4D-5C51-B94D-B57F-400C18B314F9}"/>
              </a:ext>
            </a:extLst>
          </p:cNvPr>
          <p:cNvSpPr/>
          <p:nvPr/>
        </p:nvSpPr>
        <p:spPr>
          <a:xfrm>
            <a:off x="1182246" y="691914"/>
            <a:ext cx="82907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k1*A*B</a:t>
            </a:r>
            <a:endParaRPr lang="en-US" dirty="0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8D4410E0-F2AB-954E-851F-BBB1BD12DE24}"/>
              </a:ext>
            </a:extLst>
          </p:cNvPr>
          <p:cNvSpPr/>
          <p:nvPr/>
        </p:nvSpPr>
        <p:spPr>
          <a:xfrm>
            <a:off x="1872164" y="1410515"/>
            <a:ext cx="61427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k3*C</a:t>
            </a:r>
            <a:endParaRPr lang="en-US" dirty="0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EADC58CF-1AE5-0F47-83AC-4B9CDF4CC827}"/>
              </a:ext>
            </a:extLst>
          </p:cNvPr>
          <p:cNvSpPr/>
          <p:nvPr/>
        </p:nvSpPr>
        <p:spPr>
          <a:xfrm>
            <a:off x="860707" y="2101585"/>
            <a:ext cx="61427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k2*B</a:t>
            </a:r>
          </a:p>
        </p:txBody>
      </p:sp>
      <p:graphicFrame>
        <p:nvGraphicFramePr>
          <p:cNvPr id="74" name="Table 74">
            <a:extLst>
              <a:ext uri="{FF2B5EF4-FFF2-40B4-BE49-F238E27FC236}">
                <a16:creationId xmlns:a16="http://schemas.microsoft.com/office/drawing/2014/main" id="{852D1752-1CCA-874B-A974-26C7F1BC6A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8138969"/>
              </p:ext>
            </p:extLst>
          </p:nvPr>
        </p:nvGraphicFramePr>
        <p:xfrm>
          <a:off x="2780966" y="2540948"/>
          <a:ext cx="3048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66620858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1773753713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3349761836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11072010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J1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J2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J3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60498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</a:t>
                      </a:r>
                    </a:p>
                  </a:txBody>
                  <a:tcP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9520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B</a:t>
                      </a:r>
                    </a:p>
                  </a:txBody>
                  <a:tcP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+1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4734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</a:t>
                      </a:r>
                    </a:p>
                  </a:txBody>
                  <a:tcP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5565538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75" name="Table 75">
                <a:extLst>
                  <a:ext uri="{FF2B5EF4-FFF2-40B4-BE49-F238E27FC236}">
                    <a16:creationId xmlns:a16="http://schemas.microsoft.com/office/drawing/2014/main" id="{90B32240-4CA8-A54A-80B3-F4BFFB63DA2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39460729"/>
                  </p:ext>
                </p:extLst>
              </p:nvPr>
            </p:nvGraphicFramePr>
            <p:xfrm>
              <a:off x="6325210" y="2518064"/>
              <a:ext cx="1637376" cy="14833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04470">
                      <a:extLst>
                        <a:ext uri="{9D8B030D-6E8A-4147-A177-3AD203B41FA5}">
                          <a16:colId xmlns:a16="http://schemas.microsoft.com/office/drawing/2014/main" val="3416754697"/>
                        </a:ext>
                      </a:extLst>
                    </a:gridCol>
                    <a:gridCol w="1132906">
                      <a:extLst>
                        <a:ext uri="{9D8B030D-6E8A-4147-A177-3AD203B41FA5}">
                          <a16:colId xmlns:a16="http://schemas.microsoft.com/office/drawing/2014/main" val="141335163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434837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cs typeface="Courier New" panose="02070309020205020404" pitchFamily="49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cs typeface="Courier New" panose="02070309020205020404" pitchFamily="49" charset="0"/>
                                      </a:rPr>
                                      <m:t>𝑗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cs typeface="Courier New" panose="02070309020205020404" pitchFamily="49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bg1"/>
                            </a:solidFill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>
                        <a:solidFill>
                          <a:schemeClr val="bg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k1*A*B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811392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cs typeface="Courier New" panose="02070309020205020404" pitchFamily="49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cs typeface="Courier New" panose="02070309020205020404" pitchFamily="49" charset="0"/>
                                      </a:rPr>
                                      <m:t>𝑗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cs typeface="Courier New" panose="02070309020205020404" pitchFamily="49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bg1"/>
                            </a:solidFill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>
                        <a:solidFill>
                          <a:schemeClr val="bg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k2*B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626009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cs typeface="Courier New" panose="02070309020205020404" pitchFamily="49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cs typeface="Courier New" panose="02070309020205020404" pitchFamily="49" charset="0"/>
                                      </a:rPr>
                                      <m:t>𝑗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cs typeface="Courier New" panose="02070309020205020404" pitchFamily="49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bg1"/>
                            </a:solidFill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>
                        <a:solidFill>
                          <a:schemeClr val="bg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k3*C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35710895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75" name="Table 75">
                <a:extLst>
                  <a:ext uri="{FF2B5EF4-FFF2-40B4-BE49-F238E27FC236}">
                    <a16:creationId xmlns:a16="http://schemas.microsoft.com/office/drawing/2014/main" id="{90B32240-4CA8-A54A-80B3-F4BFFB63DA2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39460729"/>
                  </p:ext>
                </p:extLst>
              </p:nvPr>
            </p:nvGraphicFramePr>
            <p:xfrm>
              <a:off x="6325210" y="2518064"/>
              <a:ext cx="1637376" cy="14833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04470">
                      <a:extLst>
                        <a:ext uri="{9D8B030D-6E8A-4147-A177-3AD203B41FA5}">
                          <a16:colId xmlns:a16="http://schemas.microsoft.com/office/drawing/2014/main" val="3416754697"/>
                        </a:ext>
                      </a:extLst>
                    </a:gridCol>
                    <a:gridCol w="1132906">
                      <a:extLst>
                        <a:ext uri="{9D8B030D-6E8A-4147-A177-3AD203B41FA5}">
                          <a16:colId xmlns:a16="http://schemas.microsoft.com/office/drawing/2014/main" val="141335163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434837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500" t="-106897" r="-230000" b="-2068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k1*A*B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811392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500" t="-200000" r="-230000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k2*B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626009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500" t="-310345" r="-230000" b="-34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k3*C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3571089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B334DDD8-9970-8A40-B8E9-4FCE0F572A99}"/>
                  </a:ext>
                </a:extLst>
              </p:cNvPr>
              <p:cNvSpPr txBox="1"/>
              <p:nvPr/>
            </p:nvSpPr>
            <p:spPr>
              <a:xfrm>
                <a:off x="3244909" y="2195355"/>
                <a:ext cx="256833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/>
                  <a:t>Stoichiometry Matrix (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𝑵</m:t>
                    </m:r>
                  </m:oMath>
                </a14:m>
                <a:r>
                  <a:rPr lang="en-US" sz="1600" b="1" dirty="0"/>
                  <a:t>)</a:t>
                </a:r>
              </a:p>
            </p:txBody>
          </p:sp>
        </mc:Choice>
        <mc:Fallback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B334DDD8-9970-8A40-B8E9-4FCE0F572A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4909" y="2195355"/>
                <a:ext cx="2568332" cy="338554"/>
              </a:xfrm>
              <a:prstGeom prst="rect">
                <a:avLst/>
              </a:prstGeom>
              <a:blipFill>
                <a:blip r:embed="rId4"/>
                <a:stretch>
                  <a:fillRect l="-1478" t="-3571" r="-493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2B4D0CBE-BC94-F04A-AB38-A07BF39B9715}"/>
                  </a:ext>
                </a:extLst>
              </p:cNvPr>
              <p:cNvSpPr txBox="1"/>
              <p:nvPr/>
            </p:nvSpPr>
            <p:spPr>
              <a:xfrm>
                <a:off x="6075096" y="2166932"/>
                <a:ext cx="1692002" cy="35740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/>
                  <a:t>Flux Vector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𝑱</m:t>
                        </m:r>
                      </m:sub>
                    </m:sSub>
                  </m:oMath>
                </a14:m>
                <a:r>
                  <a:rPr lang="en-US" sz="1600" b="1" dirty="0"/>
                  <a:t>)</a:t>
                </a:r>
              </a:p>
            </p:txBody>
          </p:sp>
        </mc:Choice>
        <mc:Fallback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2B4D0CBE-BC94-F04A-AB38-A07BF39B97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5096" y="2166932"/>
                <a:ext cx="1692002" cy="357406"/>
              </a:xfrm>
              <a:prstGeom prst="rect">
                <a:avLst/>
              </a:prstGeom>
              <a:blipFill>
                <a:blip r:embed="rId5"/>
                <a:stretch>
                  <a:fillRect l="-2239" t="-6897" r="-746" b="-17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CADB226-AA72-2847-989F-B4E54BA42A9C}"/>
                  </a:ext>
                </a:extLst>
              </p:cNvPr>
              <p:cNvSpPr txBox="1"/>
              <p:nvPr/>
            </p:nvSpPr>
            <p:spPr>
              <a:xfrm>
                <a:off x="4568971" y="6156012"/>
                <a:ext cx="1880836" cy="4215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rgbClr val="FF0000"/>
                    </a:solidFill>
                  </a:rPr>
                  <a:t>Or, </a:t>
                </a:r>
                <a14:m>
                  <m:oMath xmlns:m="http://schemas.openxmlformats.org/officeDocument/2006/math">
                    <m:r>
                      <a:rPr lang="en-US" sz="2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𝐍</m:t>
                    </m:r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FF0000"/>
                    </a:solidFill>
                  </a:rPr>
                  <a:t> </a:t>
                </a:r>
              </a:p>
            </p:txBody>
          </p:sp>
        </mc:Choice>
        <mc:Fallback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CADB226-AA72-2847-989F-B4E54BA42A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8971" y="6156012"/>
                <a:ext cx="1880836" cy="421590"/>
              </a:xfrm>
              <a:prstGeom prst="rect">
                <a:avLst/>
              </a:prstGeom>
              <a:blipFill>
                <a:blip r:embed="rId6"/>
                <a:stretch>
                  <a:fillRect l="-4054" t="-8824" b="-205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81" name="Table 75">
                <a:extLst>
                  <a:ext uri="{FF2B5EF4-FFF2-40B4-BE49-F238E27FC236}">
                    <a16:creationId xmlns:a16="http://schemas.microsoft.com/office/drawing/2014/main" id="{F1496164-8461-B148-A2C0-A1EBDABA1FC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33591888"/>
                  </p:ext>
                </p:extLst>
              </p:nvPr>
            </p:nvGraphicFramePr>
            <p:xfrm>
              <a:off x="5137097" y="4475907"/>
              <a:ext cx="2532123" cy="153288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65758">
                      <a:extLst>
                        <a:ext uri="{9D8B030D-6E8A-4147-A177-3AD203B41FA5}">
                          <a16:colId xmlns:a16="http://schemas.microsoft.com/office/drawing/2014/main" val="3416754697"/>
                        </a:ext>
                      </a:extLst>
                    </a:gridCol>
                    <a:gridCol w="1966365">
                      <a:extLst>
                        <a:ext uri="{9D8B030D-6E8A-4147-A177-3AD203B41FA5}">
                          <a16:colId xmlns:a16="http://schemas.microsoft.com/office/drawing/2014/main" val="1413351638"/>
                        </a:ext>
                      </a:extLst>
                    </a:gridCol>
                  </a:tblGrid>
                  <a:tr h="420365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434837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̇"/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cs typeface="Courier New" panose="02070309020205020404" pitchFamily="49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cs typeface="Courier New" panose="02070309020205020404" pitchFamily="49" charset="0"/>
                                      </a:rPr>
                                      <m:t>𝐴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bg1"/>
                            </a:solidFill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>
                        <a:solidFill>
                          <a:schemeClr val="bg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Courier New" panose="02070309020205020404" pitchFamily="49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cs typeface="Courier New" panose="02070309020205020404" pitchFamily="49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cs typeface="Courier New" panose="02070309020205020404" pitchFamily="49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cs typeface="Courier New" panose="02070309020205020404" pitchFamily="49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Courier New" panose="02070309020205020404" pitchFamily="49" charset="0"/>
                                  </a:rPr>
                                  <m:t>𝐴𝐵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Courier New" panose="02070309020205020404" pitchFamily="49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cs typeface="Courier New" panose="02070309020205020404" pitchFamily="49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cs typeface="Courier New" panose="02070309020205020404" pitchFamily="49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cs typeface="Courier New" panose="02070309020205020404" pitchFamily="49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Courier New" panose="02070309020205020404" pitchFamily="49" charset="0"/>
                                  </a:rPr>
                                  <m:t>𝐵</m:t>
                                </m:r>
                              </m:oMath>
                            </m:oMathPara>
                          </a14:m>
                          <a:endParaRPr lang="en-US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811392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̇"/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cs typeface="Courier New" panose="02070309020205020404" pitchFamily="49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cs typeface="Courier New" panose="02070309020205020404" pitchFamily="49" charset="0"/>
                                      </a:rPr>
                                      <m:t>𝐵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bg1"/>
                            </a:solidFill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>
                        <a:solidFill>
                          <a:schemeClr val="bg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Courier New" panose="02070309020205020404" pitchFamily="49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cs typeface="Courier New" panose="02070309020205020404" pitchFamily="49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cs typeface="Courier New" panose="02070309020205020404" pitchFamily="49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cs typeface="Courier New" panose="02070309020205020404" pitchFamily="49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Courier New" panose="02070309020205020404" pitchFamily="49" charset="0"/>
                                  </a:rPr>
                                  <m:t>𝐴𝐵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Courier New" panose="02070309020205020404" pitchFamily="49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cs typeface="Courier New" panose="02070309020205020404" pitchFamily="49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cs typeface="Courier New" panose="02070309020205020404" pitchFamily="49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cs typeface="Courier New" panose="02070309020205020404" pitchFamily="49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Courier New" panose="02070309020205020404" pitchFamily="49" charset="0"/>
                                  </a:rPr>
                                  <m:t>𝐵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Courier New" panose="02070309020205020404" pitchFamily="49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cs typeface="Courier New" panose="02070309020205020404" pitchFamily="49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cs typeface="Courier New" panose="02070309020205020404" pitchFamily="49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cs typeface="Courier New" panose="02070309020205020404" pitchFamily="49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Courier New" panose="02070309020205020404" pitchFamily="49" charset="0"/>
                                  </a:rPr>
                                  <m:t>𝐶</m:t>
                                </m:r>
                              </m:oMath>
                            </m:oMathPara>
                          </a14:m>
                          <a:endParaRPr lang="en-US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626009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̇"/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cs typeface="Courier New" panose="02070309020205020404" pitchFamily="49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cs typeface="Courier New" panose="02070309020205020404" pitchFamily="49" charset="0"/>
                                      </a:rPr>
                                      <m:t>𝐶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bg1"/>
                            </a:solidFill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>
                        <a:solidFill>
                          <a:schemeClr val="bg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cs typeface="Courier New" panose="02070309020205020404" pitchFamily="49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cs typeface="Courier New" panose="02070309020205020404" pitchFamily="49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cs typeface="Courier New" panose="02070309020205020404" pitchFamily="49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Courier New" panose="02070309020205020404" pitchFamily="49" charset="0"/>
                                  </a:rPr>
                                  <m:t>𝐴𝐵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Courier New" panose="02070309020205020404" pitchFamily="49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cs typeface="Courier New" panose="02070309020205020404" pitchFamily="49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cs typeface="Courier New" panose="02070309020205020404" pitchFamily="49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cs typeface="Courier New" panose="02070309020205020404" pitchFamily="49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Courier New" panose="02070309020205020404" pitchFamily="49" charset="0"/>
                                  </a:rPr>
                                  <m:t>𝐶</m:t>
                                </m:r>
                              </m:oMath>
                            </m:oMathPara>
                          </a14:m>
                          <a:endParaRPr lang="en-US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35710895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81" name="Table 75">
                <a:extLst>
                  <a:ext uri="{FF2B5EF4-FFF2-40B4-BE49-F238E27FC236}">
                    <a16:creationId xmlns:a16="http://schemas.microsoft.com/office/drawing/2014/main" id="{F1496164-8461-B148-A2C0-A1EBDABA1FC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33591888"/>
                  </p:ext>
                </p:extLst>
              </p:nvPr>
            </p:nvGraphicFramePr>
            <p:xfrm>
              <a:off x="5137097" y="4475907"/>
              <a:ext cx="2532123" cy="153288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65758">
                      <a:extLst>
                        <a:ext uri="{9D8B030D-6E8A-4147-A177-3AD203B41FA5}">
                          <a16:colId xmlns:a16="http://schemas.microsoft.com/office/drawing/2014/main" val="3416754697"/>
                        </a:ext>
                      </a:extLst>
                    </a:gridCol>
                    <a:gridCol w="1966365">
                      <a:extLst>
                        <a:ext uri="{9D8B030D-6E8A-4147-A177-3AD203B41FA5}">
                          <a16:colId xmlns:a16="http://schemas.microsoft.com/office/drawing/2014/main" val="1413351638"/>
                        </a:ext>
                      </a:extLst>
                    </a:gridCol>
                  </a:tblGrid>
                  <a:tr h="420365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434837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2222" t="-113333" r="-351111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29677" t="-113333" r="-1935" b="-2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811392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2222" t="-220690" r="-351111" b="-1068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29677" t="-220690" r="-1935" b="-10689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626009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2222" t="-310000" r="-351111" b="-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29677" t="-310000" r="-1935" b="-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3571089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CE99F9B0-EDC5-5348-B7EE-C9BFEBF6A9D3}"/>
                  </a:ext>
                </a:extLst>
              </p:cNvPr>
              <p:cNvSpPr/>
              <p:nvPr/>
            </p:nvSpPr>
            <p:spPr>
              <a:xfrm>
                <a:off x="5138890" y="4148868"/>
                <a:ext cx="2937535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600" b="1" dirty="0"/>
                  <a:t>Species Rate Equations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𝑺</m:t>
                        </m:r>
                      </m:sub>
                    </m:sSub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dirty="0"/>
              </a:p>
            </p:txBody>
          </p:sp>
        </mc:Choice>
        <mc:Fallback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CE99F9B0-EDC5-5348-B7EE-C9BFEBF6A9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8890" y="4148868"/>
                <a:ext cx="2937535" cy="338554"/>
              </a:xfrm>
              <a:prstGeom prst="rect">
                <a:avLst/>
              </a:prstGeom>
              <a:blipFill>
                <a:blip r:embed="rId8"/>
                <a:stretch>
                  <a:fillRect l="-862" t="-3571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38CAE583-EC27-0848-B4FB-4E565B7C6276}"/>
                  </a:ext>
                </a:extLst>
              </p:cNvPr>
              <p:cNvSpPr txBox="1"/>
              <p:nvPr/>
            </p:nvSpPr>
            <p:spPr>
              <a:xfrm>
                <a:off x="4572667" y="5089912"/>
                <a:ext cx="44755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38CAE583-EC27-0848-B4FB-4E565B7C62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667" y="5089912"/>
                <a:ext cx="447558" cy="4001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5EB5393C-B503-4F46-A601-3325D0E66AC9}"/>
                  </a:ext>
                </a:extLst>
              </p:cNvPr>
              <p:cNvSpPr txBox="1"/>
              <p:nvPr/>
            </p:nvSpPr>
            <p:spPr>
              <a:xfrm>
                <a:off x="5902995" y="3143795"/>
                <a:ext cx="43794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5EB5393C-B503-4F46-A601-3325D0E66A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2995" y="3143795"/>
                <a:ext cx="437940" cy="4001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5" name="Oval 84">
            <a:extLst>
              <a:ext uri="{FF2B5EF4-FFF2-40B4-BE49-F238E27FC236}">
                <a16:creationId xmlns:a16="http://schemas.microsoft.com/office/drawing/2014/main" id="{756616B1-5423-7049-8234-AB7F204F2250}"/>
              </a:ext>
            </a:extLst>
          </p:cNvPr>
          <p:cNvSpPr/>
          <p:nvPr/>
        </p:nvSpPr>
        <p:spPr>
          <a:xfrm>
            <a:off x="1940472" y="1377991"/>
            <a:ext cx="6909600" cy="535759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561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/>
      <p:bldP spid="76" grpId="0"/>
      <p:bldP spid="77" grpId="0"/>
      <p:bldP spid="79" grpId="0"/>
      <p:bldP spid="82" grpId="0"/>
      <p:bldP spid="83" grpId="0"/>
      <p:bldP spid="84" grpId="0"/>
      <p:bldP spid="8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"/>
          <p:cNvSpPr txBox="1">
            <a:spLocks noGrp="1"/>
          </p:cNvSpPr>
          <p:nvPr>
            <p:ph type="title"/>
          </p:nvPr>
        </p:nvSpPr>
        <p:spPr>
          <a:xfrm>
            <a:off x="457200" y="381000"/>
            <a:ext cx="82296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Agenda</a:t>
            </a:r>
            <a:endParaRPr dirty="0"/>
          </a:p>
        </p:txBody>
      </p:sp>
      <p:sp>
        <p:nvSpPr>
          <p:cNvPr id="103" name="Google Shape;103;p2"/>
          <p:cNvSpPr txBox="1">
            <a:spLocks noGrp="1"/>
          </p:cNvSpPr>
          <p:nvPr>
            <p:ph type="body" idx="1"/>
          </p:nvPr>
        </p:nvSpPr>
        <p:spPr>
          <a:xfrm>
            <a:off x="457200" y="1371599"/>
            <a:ext cx="8229600" cy="4572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dirty="0"/>
              <a:t>Key modeling concepts</a:t>
            </a:r>
          </a:p>
          <a:p>
            <a:pPr marL="800100" lvl="1" indent="-342900">
              <a:spcBef>
                <a:spcPts val="0"/>
              </a:spcBef>
              <a:buSzPts val="3200"/>
              <a:buChar char="•"/>
            </a:pPr>
            <a:r>
              <a:rPr lang="en-US" dirty="0"/>
              <a:t>Reaction, parameter, compartment</a:t>
            </a:r>
          </a:p>
          <a:p>
            <a:pPr marL="342900" indent="-342900">
              <a:spcBef>
                <a:spcPts val="0"/>
              </a:spcBef>
            </a:pPr>
            <a:r>
              <a:rPr lang="en-US" dirty="0"/>
              <a:t>Kinetic laws</a:t>
            </a:r>
          </a:p>
          <a:p>
            <a:pPr marL="342900" indent="-342900">
              <a:spcBef>
                <a:spcPts val="0"/>
              </a:spcBef>
            </a:pPr>
            <a:r>
              <a:rPr lang="en-US" dirty="0" err="1"/>
              <a:t>BioModels</a:t>
            </a:r>
            <a:endParaRPr lang="en-US" dirty="0"/>
          </a:p>
          <a:p>
            <a:pPr marL="342900" indent="-342900">
              <a:spcBef>
                <a:spcPts val="0"/>
              </a:spcBef>
            </a:pPr>
            <a:r>
              <a:rPr lang="en-US" dirty="0"/>
              <a:t>Relate reaction network to a system of nonlinear differential equations</a:t>
            </a:r>
          </a:p>
        </p:txBody>
      </p:sp>
      <p:sp>
        <p:nvSpPr>
          <p:cNvPr id="104" name="Google Shape;104;p2"/>
          <p:cNvSpPr txBox="1">
            <a:spLocks noGrp="1"/>
          </p:cNvSpPr>
          <p:nvPr>
            <p:ph type="sldNum" idx="12"/>
          </p:nvPr>
        </p:nvSpPr>
        <p:spPr>
          <a:xfrm>
            <a:off x="7620000" y="6248400"/>
            <a:ext cx="30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7"/>
          <p:cNvSpPr txBox="1">
            <a:spLocks noGrp="1"/>
          </p:cNvSpPr>
          <p:nvPr>
            <p:ph type="title"/>
          </p:nvPr>
        </p:nvSpPr>
        <p:spPr>
          <a:xfrm>
            <a:off x="457200" y="228600"/>
            <a:ext cx="82296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Detailed Metabolic Network</a:t>
            </a:r>
            <a:endParaRPr/>
          </a:p>
        </p:txBody>
      </p:sp>
      <p:sp>
        <p:nvSpPr>
          <p:cNvPr id="330" name="Google Shape;330;p27"/>
          <p:cNvSpPr txBox="1">
            <a:spLocks noGrp="1"/>
          </p:cNvSpPr>
          <p:nvPr>
            <p:ph type="sldNum" idx="12"/>
          </p:nvPr>
        </p:nvSpPr>
        <p:spPr>
          <a:xfrm>
            <a:off x="6324600" y="6324600"/>
            <a:ext cx="1752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  <p:pic>
        <p:nvPicPr>
          <p:cNvPr id="331" name="Google Shape;331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200" y="1447800"/>
            <a:ext cx="8207684" cy="4648200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27"/>
          <p:cNvSpPr/>
          <p:nvPr/>
        </p:nvSpPr>
        <p:spPr>
          <a:xfrm>
            <a:off x="1981200" y="6161581"/>
            <a:ext cx="446795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http://</a:t>
            </a:r>
            <a:r>
              <a:rPr lang="en-US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www.iubmb-nicholson.org</a:t>
            </a:r>
            <a:r>
              <a:rPr lang="en-US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r>
              <a:rPr lang="en-US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chart.html</a:t>
            </a: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5508157D-1D86-5C4D-94A9-0D06460D78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268" y="1066800"/>
            <a:ext cx="8431900" cy="54864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7F79340-2903-7348-8B1D-502DE2DE62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040" y="366164"/>
            <a:ext cx="6008330" cy="838200"/>
          </a:xfrm>
        </p:spPr>
        <p:txBody>
          <a:bodyPr/>
          <a:lstStyle/>
          <a:p>
            <a:r>
              <a:rPr lang="en-US" dirty="0"/>
              <a:t>An Example: mTOR Signaling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388F04-BC29-1C44-969D-E70E110D8B8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</a:t>
            </a:fld>
            <a:endParaRPr lang="en-US"/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AA9B6BE0-69A3-8E47-B4D2-678058A3EB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9238" y="340076"/>
            <a:ext cx="2209125" cy="920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9465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F6FC1F8A-3DC8-7147-A171-42912106AC8B}"/>
              </a:ext>
            </a:extLst>
          </p:cNvPr>
          <p:cNvSpPr/>
          <p:nvPr/>
        </p:nvSpPr>
        <p:spPr>
          <a:xfrm>
            <a:off x="408777" y="4044700"/>
            <a:ext cx="6717738" cy="138499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222222"/>
                </a:solidFill>
                <a:latin typeface="Arial" panose="020B0604020202020204" pitchFamily="34" charset="0"/>
              </a:rPr>
              <a:t>Function</a:t>
            </a:r>
          </a:p>
          <a:p>
            <a:r>
              <a:rPr lang="en-US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function </a:t>
            </a:r>
            <a:r>
              <a:rPr lang="en-US" dirty="0" err="1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mass_action_bi</a:t>
            </a:r>
            <a:r>
              <a:rPr lang="en-US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(rate, species1, species2)</a:t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rate*species1*species2</a:t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</a:p>
          <a:p>
            <a:endParaRPr lang="en-US" dirty="0">
              <a:solidFill>
                <a:srgbClr val="22222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J: A + B -&gt;C; </a:t>
            </a:r>
            <a:r>
              <a:rPr lang="en-US" dirty="0" err="1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mass_action_bi</a:t>
            </a:r>
            <a:r>
              <a:rPr lang="en-US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(k, A, B)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42DAFEC-57FC-6F4A-9FF3-7BEAD01B9E5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</a:t>
            </a:fld>
            <a:endParaRPr lang="en-US"/>
          </a:p>
        </p:txBody>
      </p:sp>
      <p:pic>
        <p:nvPicPr>
          <p:cNvPr id="6" name="Picture 5" descr="Text, application&#10;&#10;Description automatically generated">
            <a:extLst>
              <a:ext uri="{FF2B5EF4-FFF2-40B4-BE49-F238E27FC236}">
                <a16:creationId xmlns:a16="http://schemas.microsoft.com/office/drawing/2014/main" id="{D37B518A-7584-504A-968E-8192CEEA29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944" y="345884"/>
            <a:ext cx="5665896" cy="179507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D92AD4B-13F2-1E43-BBC5-3F715F112710}"/>
              </a:ext>
            </a:extLst>
          </p:cNvPr>
          <p:cNvSpPr txBox="1"/>
          <p:nvPr/>
        </p:nvSpPr>
        <p:spPr>
          <a:xfrm>
            <a:off x="914401" y="2330508"/>
            <a:ext cx="19944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Constant (parameter)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k = 1;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04016F5-7280-7E46-B9DF-054BE90912B1}"/>
              </a:ext>
            </a:extLst>
          </p:cNvPr>
          <p:cNvSpPr txBox="1"/>
          <p:nvPr/>
        </p:nvSpPr>
        <p:spPr>
          <a:xfrm>
            <a:off x="3428328" y="2286369"/>
            <a:ext cx="16866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Chemical species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species A, B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F0566C4-5132-6E4E-9035-4E984BA7AA34}"/>
              </a:ext>
            </a:extLst>
          </p:cNvPr>
          <p:cNvGrpSpPr/>
          <p:nvPr/>
        </p:nvGrpSpPr>
        <p:grpSpPr>
          <a:xfrm>
            <a:off x="5574066" y="2358707"/>
            <a:ext cx="2332690" cy="2543782"/>
            <a:chOff x="5574066" y="2358707"/>
            <a:chExt cx="2332690" cy="2543782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DD275560-C86A-B54D-BD4F-4B7C3B30B3B4}"/>
                </a:ext>
              </a:extLst>
            </p:cNvPr>
            <p:cNvGrpSpPr/>
            <p:nvPr/>
          </p:nvGrpSpPr>
          <p:grpSpPr>
            <a:xfrm>
              <a:off x="5574066" y="2358707"/>
              <a:ext cx="2332690" cy="2543782"/>
              <a:chOff x="913053" y="3478224"/>
              <a:chExt cx="2332690" cy="2543782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82B1877-E905-4847-9412-FEDA34526086}"/>
                  </a:ext>
                </a:extLst>
              </p:cNvPr>
              <p:cNvSpPr txBox="1"/>
              <p:nvPr/>
            </p:nvSpPr>
            <p:spPr>
              <a:xfrm>
                <a:off x="913053" y="3478224"/>
                <a:ext cx="233269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Reaction</a:t>
                </a:r>
              </a:p>
              <a:p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J: A + B -&gt; C; k*A*B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13B5B56-4686-BA42-9802-A664A65149F5}"/>
                  </a:ext>
                </a:extLst>
              </p:cNvPr>
              <p:cNvSpPr txBox="1"/>
              <p:nvPr/>
            </p:nvSpPr>
            <p:spPr>
              <a:xfrm rot="16200000">
                <a:off x="1492726" y="3461718"/>
                <a:ext cx="527709" cy="13234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8000" dirty="0"/>
                  <a:t>{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7CD0EA2-1ADA-E140-B2B0-A8DE103E691E}"/>
                  </a:ext>
                </a:extLst>
              </p:cNvPr>
              <p:cNvSpPr txBox="1"/>
              <p:nvPr/>
            </p:nvSpPr>
            <p:spPr>
              <a:xfrm rot="5400000">
                <a:off x="1218790" y="4740629"/>
                <a:ext cx="126829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Mass transfer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8AC41BF-A6A7-7E40-83F9-BD98298262FA}"/>
                  </a:ext>
                </a:extLst>
              </p:cNvPr>
              <p:cNvSpPr txBox="1"/>
              <p:nvPr/>
            </p:nvSpPr>
            <p:spPr>
              <a:xfrm rot="16200000">
                <a:off x="2620359" y="3649945"/>
                <a:ext cx="389850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800" dirty="0"/>
                  <a:t>{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7315F65-1B80-A743-AA78-EF547705D443}"/>
                  </a:ext>
                </a:extLst>
              </p:cNvPr>
              <p:cNvSpPr txBox="1"/>
              <p:nvPr/>
            </p:nvSpPr>
            <p:spPr>
              <a:xfrm rot="5400000">
                <a:off x="1940741" y="4918979"/>
                <a:ext cx="189827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Kinetics (kinetics law)</a:t>
                </a:r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A5D171F-5058-3847-9FF7-D8154EC2E01A}"/>
                </a:ext>
              </a:extLst>
            </p:cNvPr>
            <p:cNvSpPr txBox="1"/>
            <p:nvPr/>
          </p:nvSpPr>
          <p:spPr>
            <a:xfrm rot="5400000">
              <a:off x="5197315" y="3176561"/>
              <a:ext cx="11208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Reaction ID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74022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9" grpId="0"/>
      <p:bldP spid="1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5EC00B-ACB2-7447-A693-56CE32997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hlinkClick r:id="rId2"/>
              </a:rPr>
              <a:t>BioModels</a:t>
            </a:r>
            <a:r>
              <a:rPr lang="en-US" dirty="0"/>
              <a:t>: System Biology Models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0690239-BD70-1E4A-89C9-6175DC7D7A6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6</a:t>
            </a:fld>
            <a:endParaRPr lang="en-US"/>
          </a:p>
        </p:txBody>
      </p:sp>
      <p:pic>
        <p:nvPicPr>
          <p:cNvPr id="5" name="Picture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AC6FFFC6-EDDD-2847-AD8F-1FD5BD7678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6621" y="1221896"/>
            <a:ext cx="6422720" cy="4626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019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094F4-5CE4-954A-B050-0DAD0D242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Characterization of Kinetics in </a:t>
            </a:r>
            <a:r>
              <a:rPr lang="en-US" dirty="0" err="1"/>
              <a:t>BioModels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6915BC1-897D-994C-BA58-F62B81D4E7F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7</a:t>
            </a:fld>
            <a:endParaRPr lang="en-US"/>
          </a:p>
        </p:txBody>
      </p:sp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F9F03FEE-53C6-9E46-8DE1-96206D5F85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686" y="1186807"/>
            <a:ext cx="4952326" cy="273586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A5EC327-D027-8A43-A564-712D4FB103E6}"/>
              </a:ext>
            </a:extLst>
          </p:cNvPr>
          <p:cNvSpPr txBox="1"/>
          <p:nvPr/>
        </p:nvSpPr>
        <p:spPr>
          <a:xfrm rot="5400000">
            <a:off x="436977" y="4135032"/>
            <a:ext cx="851515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  <a:r>
              <a:rPr lang="en-US" baseline="30000" dirty="0"/>
              <a:t>th</a:t>
            </a:r>
            <a:r>
              <a:rPr lang="en-US" dirty="0"/>
              <a:t> order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5DBE085-01D2-1B4C-BFE3-FA04AF870AC4}"/>
              </a:ext>
            </a:extLst>
          </p:cNvPr>
          <p:cNvSpPr/>
          <p:nvPr/>
        </p:nvSpPr>
        <p:spPr>
          <a:xfrm>
            <a:off x="4224047" y="1186806"/>
            <a:ext cx="914400" cy="11760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71895E-BA24-9641-B9EE-3FF12C71F107}"/>
              </a:ext>
            </a:extLst>
          </p:cNvPr>
          <p:cNvSpPr txBox="1"/>
          <p:nvPr/>
        </p:nvSpPr>
        <p:spPr>
          <a:xfrm>
            <a:off x="4180949" y="1146345"/>
            <a:ext cx="10005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Per model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5EFEBE-030E-5340-9BCA-483629326294}"/>
              </a:ext>
            </a:extLst>
          </p:cNvPr>
          <p:cNvSpPr txBox="1"/>
          <p:nvPr/>
        </p:nvSpPr>
        <p:spPr>
          <a:xfrm>
            <a:off x="4180949" y="1692813"/>
            <a:ext cx="11496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Per reaction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104A7B4-1B86-7048-8241-D5BFFBD08342}"/>
              </a:ext>
            </a:extLst>
          </p:cNvPr>
          <p:cNvSpPr txBox="1"/>
          <p:nvPr/>
        </p:nvSpPr>
        <p:spPr>
          <a:xfrm rot="5400000">
            <a:off x="811766" y="4203961"/>
            <a:ext cx="989373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err="1"/>
              <a:t>Irrev</a:t>
            </a:r>
            <a:r>
              <a:rPr lang="en-US" dirty="0"/>
              <a:t>. </a:t>
            </a:r>
            <a:r>
              <a:rPr lang="en-US" dirty="0" err="1"/>
              <a:t>m.a.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1CC3847-564D-6748-B2B5-B86D2B374FCC}"/>
              </a:ext>
            </a:extLst>
          </p:cNvPr>
          <p:cNvSpPr txBox="1"/>
          <p:nvPr/>
        </p:nvSpPr>
        <p:spPr>
          <a:xfrm rot="5400000">
            <a:off x="992796" y="4517349"/>
            <a:ext cx="1616148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err="1"/>
              <a:t>Irrev</a:t>
            </a:r>
            <a:r>
              <a:rPr lang="en-US" dirty="0"/>
              <a:t>. </a:t>
            </a:r>
            <a:r>
              <a:rPr lang="en-US" dirty="0" err="1"/>
              <a:t>m.a.</a:t>
            </a:r>
            <a:r>
              <a:rPr lang="en-US" dirty="0"/>
              <a:t> w/mod.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3E0889-E880-854B-88CC-3332A7CF3117}"/>
              </a:ext>
            </a:extLst>
          </p:cNvPr>
          <p:cNvSpPr txBox="1"/>
          <p:nvPr/>
        </p:nvSpPr>
        <p:spPr>
          <a:xfrm>
            <a:off x="5389905" y="1862243"/>
            <a:ext cx="3567002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frac. – other kinetics specified as a fraction</a:t>
            </a:r>
          </a:p>
          <a:p>
            <a:r>
              <a:rPr lang="en-US" dirty="0" err="1"/>
              <a:t>irrev</a:t>
            </a:r>
            <a:r>
              <a:rPr lang="en-US" dirty="0"/>
              <a:t>. – </a:t>
            </a:r>
            <a:r>
              <a:rPr lang="en-US" dirty="0" err="1"/>
              <a:t>irirreversible</a:t>
            </a:r>
            <a:endParaRPr lang="en-US" dirty="0"/>
          </a:p>
          <a:p>
            <a:r>
              <a:rPr lang="en-US" dirty="0" err="1"/>
              <a:t>m.a.</a:t>
            </a:r>
            <a:r>
              <a:rPr lang="en-US" dirty="0"/>
              <a:t> – mass action</a:t>
            </a:r>
          </a:p>
          <a:p>
            <a:r>
              <a:rPr lang="en-US" dirty="0" err="1"/>
              <a:t>m.m.</a:t>
            </a:r>
            <a:r>
              <a:rPr lang="en-US" dirty="0"/>
              <a:t> – Michaelis-Menten</a:t>
            </a:r>
          </a:p>
          <a:p>
            <a:r>
              <a:rPr lang="en-US" dirty="0"/>
              <a:t>mod. – moderator (e.g., enzyme)</a:t>
            </a:r>
          </a:p>
          <a:p>
            <a:r>
              <a:rPr lang="en-US" dirty="0"/>
              <a:t>rev. – reversible reaction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70826A2-2A40-F84F-A8B0-B10E8E4BF178}"/>
              </a:ext>
            </a:extLst>
          </p:cNvPr>
          <p:cNvSpPr txBox="1"/>
          <p:nvPr/>
        </p:nvSpPr>
        <p:spPr>
          <a:xfrm rot="5400000">
            <a:off x="1811684" y="4149459"/>
            <a:ext cx="880369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rev. </a:t>
            </a:r>
            <a:r>
              <a:rPr lang="en-US" dirty="0" err="1"/>
              <a:t>m.a.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07773D3-9AF0-6B4C-8DEA-5A5CB37B3941}"/>
              </a:ext>
            </a:extLst>
          </p:cNvPr>
          <p:cNvSpPr txBox="1"/>
          <p:nvPr/>
        </p:nvSpPr>
        <p:spPr>
          <a:xfrm rot="5400000">
            <a:off x="3423143" y="4000380"/>
            <a:ext cx="582211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err="1"/>
              <a:t>m.m.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76280FC-689F-D84C-882F-FD83AF7724CC}"/>
              </a:ext>
            </a:extLst>
          </p:cNvPr>
          <p:cNvSpPr txBox="1"/>
          <p:nvPr/>
        </p:nvSpPr>
        <p:spPr>
          <a:xfrm rot="5400000">
            <a:off x="4385313" y="3975534"/>
            <a:ext cx="532518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frac.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56C9665-040C-CA4F-BC5A-CE19C4F51A2F}"/>
              </a:ext>
            </a:extLst>
          </p:cNvPr>
          <p:cNvSpPr txBox="1"/>
          <p:nvPr/>
        </p:nvSpPr>
        <p:spPr>
          <a:xfrm rot="5400000">
            <a:off x="4469953" y="4334606"/>
            <a:ext cx="1250663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not classified</a:t>
            </a:r>
          </a:p>
        </p:txBody>
      </p:sp>
      <p:graphicFrame>
        <p:nvGraphicFramePr>
          <p:cNvPr id="21" name="Table 21">
            <a:extLst>
              <a:ext uri="{FF2B5EF4-FFF2-40B4-BE49-F238E27FC236}">
                <a16:creationId xmlns:a16="http://schemas.microsoft.com/office/drawing/2014/main" id="{DC919E40-3DDA-2247-A054-B128B22576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3032960"/>
              </p:ext>
            </p:extLst>
          </p:nvPr>
        </p:nvGraphicFramePr>
        <p:xfrm>
          <a:off x="5633284" y="3544311"/>
          <a:ext cx="3114193" cy="27508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1270">
                  <a:extLst>
                    <a:ext uri="{9D8B030D-6E8A-4147-A177-3AD203B41FA5}">
                      <a16:colId xmlns:a16="http://schemas.microsoft.com/office/drawing/2014/main" val="2575800771"/>
                    </a:ext>
                  </a:extLst>
                </a:gridCol>
                <a:gridCol w="2232923">
                  <a:extLst>
                    <a:ext uri="{9D8B030D-6E8A-4147-A177-3AD203B41FA5}">
                      <a16:colId xmlns:a16="http://schemas.microsoft.com/office/drawing/2014/main" val="1614922786"/>
                    </a:ext>
                  </a:extLst>
                </a:gridCol>
              </a:tblGrid>
              <a:tr h="353041">
                <a:tc>
                  <a:txBody>
                    <a:bodyPr/>
                    <a:lstStyle/>
                    <a:p>
                      <a:r>
                        <a:rPr lang="en-US" sz="1200" dirty="0"/>
                        <a:t>Kinetics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Example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37774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  <a:r>
                        <a:rPr lang="en-US" sz="1200" baseline="30000" dirty="0"/>
                        <a:t>th</a:t>
                      </a:r>
                      <a:r>
                        <a:rPr lang="en-US" sz="1200" dirty="0"/>
                        <a:t> order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-&gt; S; 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44850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err="1"/>
                        <a:t>irrev</a:t>
                      </a:r>
                      <a:r>
                        <a:rPr lang="en-US" sz="1200" dirty="0"/>
                        <a:t>. </a:t>
                      </a:r>
                      <a:r>
                        <a:rPr lang="en-US" sz="1200" dirty="0" err="1"/>
                        <a:t>m.a.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 -&gt; B; k*A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6157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err="1"/>
                        <a:t>irrev</a:t>
                      </a:r>
                      <a:r>
                        <a:rPr lang="en-US" sz="1200" dirty="0"/>
                        <a:t>. </a:t>
                      </a:r>
                      <a:r>
                        <a:rPr lang="en-US" sz="1200" dirty="0" err="1"/>
                        <a:t>m.a.</a:t>
                      </a:r>
                      <a:r>
                        <a:rPr lang="en-US" sz="1200" dirty="0"/>
                        <a:t> w/mod.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 -&gt;B; E*k*A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50189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rev. </a:t>
                      </a:r>
                      <a:r>
                        <a:rPr lang="en-US" sz="1200" dirty="0" err="1"/>
                        <a:t>m.a.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 </a:t>
                      </a:r>
                      <a:r>
                        <a:rPr lang="en-US" sz="1200" dirty="0">
                          <a:sym typeface="Wingdings" pitchFamily="2" charset="2"/>
                        </a:rPr>
                        <a:t> B; </a:t>
                      </a:r>
                      <a:r>
                        <a:rPr lang="en-US" sz="1200" dirty="0" err="1">
                          <a:sym typeface="Wingdings" pitchFamily="2" charset="2"/>
                        </a:rPr>
                        <a:t>kf</a:t>
                      </a:r>
                      <a:r>
                        <a:rPr lang="en-US" sz="1200" dirty="0">
                          <a:sym typeface="Wingdings" pitchFamily="2" charset="2"/>
                        </a:rPr>
                        <a:t>*A – </a:t>
                      </a:r>
                      <a:r>
                        <a:rPr lang="en-US" sz="1200" dirty="0" err="1">
                          <a:sym typeface="Wingdings" pitchFamily="2" charset="2"/>
                        </a:rPr>
                        <a:t>kr</a:t>
                      </a:r>
                      <a:r>
                        <a:rPr lang="en-US" sz="1200" dirty="0">
                          <a:sym typeface="Wingdings" pitchFamily="2" charset="2"/>
                        </a:rPr>
                        <a:t>*B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78695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err="1"/>
                        <a:t>m.m.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 -&gt; P; v*S/(k + 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96527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frac.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 + B -&gt; P; (A/k1) + (B/k2)/ ((A/k1) + (B/k2) + (P/k3))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32591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12311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9E326A-FCFC-2B4A-BD59-B51B65A57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mTOR Reactions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FD40D76-206A-F84C-9966-B60AB05DBFE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8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B0A6E5E-6BD2-024F-94FB-787E0397074F}"/>
              </a:ext>
            </a:extLst>
          </p:cNvPr>
          <p:cNvSpPr/>
          <p:nvPr/>
        </p:nvSpPr>
        <p:spPr>
          <a:xfrm>
            <a:off x="335820" y="2280950"/>
            <a:ext cx="8639502" cy="433965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v1: IR =&gt;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; compartment_*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Henri_Michaelis_Menten__irreversible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(IR, Km1, V1); 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v3: IRS =&gt;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pIRS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; compartment_*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HMM_Mod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(k3c, IRS,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Km3);</a:t>
            </a:r>
          </a:p>
          <a:p>
            <a:r>
              <a:rPr lang="en-US" sz="12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v4: </a:t>
            </a:r>
            <a:r>
              <a:rPr lang="en-US" sz="1200" dirty="0" err="1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pIRS</a:t>
            </a:r>
            <a:r>
              <a:rPr lang="en-US" sz="12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=&gt; IRS; compartment_*</a:t>
            </a:r>
            <a:r>
              <a:rPr lang="en-US" sz="1200" dirty="0" err="1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Henri_Michaelis_Menten__irreversible</a:t>
            </a:r>
            <a:r>
              <a:rPr lang="en-US" sz="12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dirty="0" err="1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pIRS</a:t>
            </a:r>
            <a:r>
              <a:rPr lang="en-US" sz="12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Km4, V4);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v5: Akt =&gt;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pAkt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; compartment_*Function_for_v5(k5ca,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pIRS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Akt, Km5a, k5cb, pmTORC2, Km5b);</a:t>
            </a:r>
          </a:p>
          <a:p>
            <a:r>
              <a:rPr lang="en-US" sz="12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v6: </a:t>
            </a:r>
            <a:r>
              <a:rPr lang="en-US" sz="1200" dirty="0" err="1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pAkt</a:t>
            </a:r>
            <a:r>
              <a:rPr lang="en-US" sz="12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=&gt; Akt; compartment_*</a:t>
            </a:r>
            <a:r>
              <a:rPr lang="en-US" sz="1200" dirty="0" err="1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Henri_Michaelis_Menten__irreversible</a:t>
            </a:r>
            <a:r>
              <a:rPr lang="en-US" sz="12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dirty="0" err="1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pAkt</a:t>
            </a:r>
            <a:r>
              <a:rPr lang="en-US" sz="12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Km6, V6);</a:t>
            </a:r>
            <a:b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v7: mTORC1 =&gt; pmTORC1; compartment_*</a:t>
            </a:r>
            <a:r>
              <a:rPr lang="en-US" sz="1200" dirty="0" err="1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HMM_Mod</a:t>
            </a:r>
            <a:r>
              <a:rPr lang="en-US" sz="12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(k7c, mTORC1, </a:t>
            </a:r>
            <a:r>
              <a:rPr lang="en-US" sz="1200" dirty="0" err="1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pAkt</a:t>
            </a:r>
            <a:r>
              <a:rPr lang="en-US" sz="12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Km7);</a:t>
            </a:r>
            <a:b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v8: pmTORC1 =&gt; mTORC1; compartment_*</a:t>
            </a:r>
            <a:r>
              <a:rPr lang="en-US" sz="1200" dirty="0" err="1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Henri_Michaelis_Menten__irreversible</a:t>
            </a:r>
            <a:r>
              <a:rPr lang="en-US" sz="12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(pmTORC1, Km8, V8);</a:t>
            </a:r>
            <a:b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v9: mTORC2 =&gt; pmTORC2; compartment_*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HMM_Mod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(k9c, mTORC2,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Km9); 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v10: pmTORC2 =&gt; mTORC2;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compartment_*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Henri_Michaelis_Menten__irreversible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(pmTORC2, Km10, V10); 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v11: DEPTOR =&gt;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pDEPTOR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compartment_*Function_for_v11(k11ca, pmTORC1, DEPTOR, Km11a,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pDEPTOR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k11cb, pmTORC2,    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Km11b); 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v12: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pDEPTOR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=&gt; DEPTOR;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compartment_*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Henri_Michaelis_Menten__irreversible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pDEPTOR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Km12, V12); 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v13: mTORC1 + DEPTOR -&gt; mTORC1_DEPTOR;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compartment_*(k13f*mTORC1*DEPTOR - k13r*mTORC1_DEPTOR);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v14: mTORC2 + DEPTOR -&gt; mTORC2_DEPTOR;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compartment_*(k14f*mTORC2*DEPTOR - k14r*mTORC2_DEPTOR); 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v15: IRS =&gt;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iIRS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; compartment_*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HMM_Mod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(k15c, IRS, pmTORC1, Km15); 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v16: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iIRS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=&gt; IRS; compartment_*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Henri_Michaelis_Menten__irreversible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iIRS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Km16, V16);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v17: =&gt; DEPTOR; compartment_*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Constant_flux__irreversible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(ks17); 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v18: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pDEPTOR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=&gt; ; compartment_*kd18*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pDEPTOR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51B632C-8569-8E45-B62F-4A1753559675}"/>
              </a:ext>
            </a:extLst>
          </p:cNvPr>
          <p:cNvGrpSpPr/>
          <p:nvPr/>
        </p:nvGrpSpPr>
        <p:grpSpPr>
          <a:xfrm>
            <a:off x="6213099" y="208684"/>
            <a:ext cx="2702965" cy="1749285"/>
            <a:chOff x="1092200" y="938676"/>
            <a:chExt cx="6959600" cy="4808074"/>
          </a:xfrm>
        </p:grpSpPr>
        <p:pic>
          <p:nvPicPr>
            <p:cNvPr id="6" name="Picture 5" descr="Diagram, schematic&#10;&#10;Description automatically generated">
              <a:extLst>
                <a:ext uri="{FF2B5EF4-FFF2-40B4-BE49-F238E27FC236}">
                  <a16:creationId xmlns:a16="http://schemas.microsoft.com/office/drawing/2014/main" id="{E628E7DC-2F60-B54E-BF81-EF273645C71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92200" y="1111250"/>
              <a:ext cx="6959600" cy="4635500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65CF6F7-1AB0-0243-A493-F9C45DFC8F1B}"/>
                </a:ext>
              </a:extLst>
            </p:cNvPr>
            <p:cNvSpPr/>
            <p:nvPr/>
          </p:nvSpPr>
          <p:spPr>
            <a:xfrm>
              <a:off x="1205713" y="938676"/>
              <a:ext cx="582627" cy="5421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590206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4D02BA-BC89-4842-9A41-46570069BC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Compartments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7B60A02-8DD6-A746-B5A5-7AC3E73E9C6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9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8D43B7A-0FB9-D642-9EDF-8CE5377B80F3}"/>
              </a:ext>
            </a:extLst>
          </p:cNvPr>
          <p:cNvSpPr/>
          <p:nvPr/>
        </p:nvSpPr>
        <p:spPr>
          <a:xfrm>
            <a:off x="64737" y="4087874"/>
            <a:ext cx="880413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compartment compartment_;</a:t>
            </a:r>
            <a:b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species IR in compartment_, </a:t>
            </a:r>
            <a:r>
              <a:rPr lang="en-US" sz="1200" dirty="0" err="1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pIR</a:t>
            </a:r>
            <a:r>
              <a:rPr lang="en-US" sz="12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 compartment_, IRS in compartment_, </a:t>
            </a:r>
            <a:r>
              <a:rPr lang="en-US" sz="1200" dirty="0" err="1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pIRS</a:t>
            </a:r>
            <a:r>
              <a:rPr lang="en-US" sz="12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 compartment_;</a:t>
            </a:r>
            <a:b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species </a:t>
            </a:r>
            <a:r>
              <a:rPr lang="en-US" sz="1200" dirty="0" err="1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iIRS</a:t>
            </a:r>
            <a:r>
              <a:rPr lang="en-US" sz="12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 compartment_, Akt in compartment_, </a:t>
            </a:r>
            <a:r>
              <a:rPr lang="en-US" sz="1200" dirty="0" err="1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pAkt</a:t>
            </a:r>
            <a:r>
              <a:rPr lang="en-US" sz="12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 compartment_;</a:t>
            </a:r>
            <a:b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species mTORC1 in compartment_, pmTORC1 in compartment_, mTORC2 in compartment_;</a:t>
            </a:r>
            <a:b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species pmTORC2 in compartment_, imTORC2 in compartment_, mTORC1_DEPTOR in compartment_;</a:t>
            </a:r>
            <a:b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species mTORC2_DEPTOR in compartment_, DEPTOR in compartment_, </a:t>
            </a:r>
            <a:r>
              <a:rPr lang="en-US" sz="1200" dirty="0" err="1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pDEPTOR</a:t>
            </a:r>
            <a:r>
              <a:rPr lang="en-US" sz="12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 compartment_;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Picture 2" descr="The Learning Zone: The Living Animal">
            <a:extLst>
              <a:ext uri="{FF2B5EF4-FFF2-40B4-BE49-F238E27FC236}">
                <a16:creationId xmlns:a16="http://schemas.microsoft.com/office/drawing/2014/main" id="{F55D3A79-1B9C-3044-BD92-78E0B3BC4E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6804" y="1391829"/>
            <a:ext cx="3911843" cy="19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0E878649-94A0-C444-B89E-D7C285EC8DAF}"/>
              </a:ext>
            </a:extLst>
          </p:cNvPr>
          <p:cNvGrpSpPr/>
          <p:nvPr/>
        </p:nvGrpSpPr>
        <p:grpSpPr>
          <a:xfrm>
            <a:off x="920908" y="1468168"/>
            <a:ext cx="2702965" cy="1749285"/>
            <a:chOff x="1092200" y="938676"/>
            <a:chExt cx="6959600" cy="4808074"/>
          </a:xfrm>
        </p:grpSpPr>
        <p:pic>
          <p:nvPicPr>
            <p:cNvPr id="8" name="Picture 7" descr="Diagram, schematic&#10;&#10;Description automatically generated">
              <a:extLst>
                <a:ext uri="{FF2B5EF4-FFF2-40B4-BE49-F238E27FC236}">
                  <a16:creationId xmlns:a16="http://schemas.microsoft.com/office/drawing/2014/main" id="{925C02BF-4F7F-594B-9E58-3A8B21C43D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92200" y="1111250"/>
              <a:ext cx="6959600" cy="4635500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1658660-7F96-4048-BFB2-6DB41A39D8F9}"/>
                </a:ext>
              </a:extLst>
            </p:cNvPr>
            <p:cNvSpPr/>
            <p:nvPr/>
          </p:nvSpPr>
          <p:spPr>
            <a:xfrm>
              <a:off x="1205713" y="938676"/>
              <a:ext cx="582627" cy="5421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98877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1786</TotalTime>
  <Words>1549</Words>
  <Application>Microsoft Macintosh PowerPoint</Application>
  <PresentationFormat>On-screen Show (4:3)</PresentationFormat>
  <Paragraphs>177</Paragraphs>
  <Slides>11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Courier New</vt:lpstr>
      <vt:lpstr>Calibri</vt:lpstr>
      <vt:lpstr>Cambria Math</vt:lpstr>
      <vt:lpstr>Arial</vt:lpstr>
      <vt:lpstr>Wingdings</vt:lpstr>
      <vt:lpstr>Office Theme</vt:lpstr>
      <vt:lpstr>BIOE 498 / BIOE 599  Advanced Biological Control Systems   Lecture 2: Modeling Reaction Networks </vt:lpstr>
      <vt:lpstr>Agenda</vt:lpstr>
      <vt:lpstr>Detailed Metabolic Network</vt:lpstr>
      <vt:lpstr>An Example: mTOR Signaling</vt:lpstr>
      <vt:lpstr>PowerPoint Presentation</vt:lpstr>
      <vt:lpstr>BioModels: System Biology Models</vt:lpstr>
      <vt:lpstr>Characterization of Kinetics in BioModels</vt:lpstr>
      <vt:lpstr>mTOR Reactions</vt:lpstr>
      <vt:lpstr>Compartments</vt:lpstr>
      <vt:lpstr>From Reaction Network to System of ODEs</vt:lpstr>
      <vt:lpstr>Example of Converting Reactions Network to ODEs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BIOE 437 / BIOE 537  Computational Systems Biology   Lecture 1: Introduction and Biochemistry Basics  </dc:title>
  <dc:creator>Tricia Caparas</dc:creator>
  <cp:lastModifiedBy>Joseph L. Hellerstein</cp:lastModifiedBy>
  <cp:revision>178</cp:revision>
  <dcterms:created xsi:type="dcterms:W3CDTF">2008-11-04T22:35:39Z</dcterms:created>
  <dcterms:modified xsi:type="dcterms:W3CDTF">2022-03-18T22:13:36Z</dcterms:modified>
</cp:coreProperties>
</file>